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77" r:id="rId6"/>
  </p:sldMasterIdLst>
  <p:notesMasterIdLst>
    <p:notesMasterId r:id="rId21"/>
  </p:notesMasterIdLst>
  <p:handoutMasterIdLst>
    <p:handoutMasterId r:id="rId22"/>
  </p:handoutMasterIdLst>
  <p:sldIdLst>
    <p:sldId id="459" r:id="rId7"/>
    <p:sldId id="486" r:id="rId8"/>
    <p:sldId id="487" r:id="rId9"/>
    <p:sldId id="488" r:id="rId10"/>
    <p:sldId id="489" r:id="rId11"/>
    <p:sldId id="490" r:id="rId12"/>
    <p:sldId id="491" r:id="rId13"/>
    <p:sldId id="481" r:id="rId14"/>
    <p:sldId id="492" r:id="rId15"/>
    <p:sldId id="478" r:id="rId16"/>
    <p:sldId id="479" r:id="rId17"/>
    <p:sldId id="470" r:id="rId18"/>
    <p:sldId id="471" r:id="rId19"/>
    <p:sldId id="410" r:id="rId20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B000"/>
    <a:srgbClr val="6A6A6A"/>
    <a:srgbClr val="E84C3D"/>
    <a:srgbClr val="FAD25F"/>
    <a:srgbClr val="069675"/>
    <a:srgbClr val="538234"/>
    <a:srgbClr val="F57364"/>
    <a:srgbClr val="8CCBC5"/>
    <a:srgbClr val="81D67A"/>
    <a:srgbClr val="27AE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0995" autoAdjust="0"/>
  </p:normalViewPr>
  <p:slideViewPr>
    <p:cSldViewPr snapToGrid="0">
      <p:cViewPr varScale="1">
        <p:scale>
          <a:sx n="80" d="100"/>
          <a:sy n="80" d="100"/>
        </p:scale>
        <p:origin x="691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8056"/>
          </a:xfrm>
          <a:prstGeom prst="rect">
            <a:avLst/>
          </a:prstGeom>
        </p:spPr>
        <p:txBody>
          <a:bodyPr vert="horz" lIns="91436" tIns="45720" rIns="91436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8056"/>
          </a:xfrm>
          <a:prstGeom prst="rect">
            <a:avLst/>
          </a:prstGeom>
        </p:spPr>
        <p:txBody>
          <a:bodyPr vert="horz" lIns="91436" tIns="45720" rIns="91436" bIns="45720" rtlCol="0"/>
          <a:lstStyle>
            <a:lvl1pPr algn="r">
              <a:defRPr sz="1200"/>
            </a:lvl1pPr>
          </a:lstStyle>
          <a:p>
            <a:fld id="{E17350BE-2858-4E0F-B096-AD99F18D240C}" type="datetimeFigureOut">
              <a:rPr lang="zh-TW" altLang="en-US" smtClean="0"/>
              <a:pPr/>
              <a:t>2020/2/19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4" y="9428585"/>
            <a:ext cx="2945659" cy="498055"/>
          </a:xfrm>
          <a:prstGeom prst="rect">
            <a:avLst/>
          </a:prstGeom>
        </p:spPr>
        <p:txBody>
          <a:bodyPr vert="horz" lIns="91436" tIns="45720" rIns="91436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6" y="9428585"/>
            <a:ext cx="2945659" cy="498055"/>
          </a:xfrm>
          <a:prstGeom prst="rect">
            <a:avLst/>
          </a:prstGeom>
        </p:spPr>
        <p:txBody>
          <a:bodyPr vert="horz" lIns="91436" tIns="45720" rIns="91436" bIns="45720" rtlCol="0" anchor="b"/>
          <a:lstStyle>
            <a:lvl1pPr algn="r">
              <a:defRPr sz="1200"/>
            </a:lvl1pPr>
          </a:lstStyle>
          <a:p>
            <a:fld id="{F8AE253F-CC3C-47CB-AFCA-F5AF656435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8425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8056"/>
          </a:xfrm>
          <a:prstGeom prst="rect">
            <a:avLst/>
          </a:prstGeom>
        </p:spPr>
        <p:txBody>
          <a:bodyPr vert="horz" lIns="91436" tIns="45720" rIns="91436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8056"/>
          </a:xfrm>
          <a:prstGeom prst="rect">
            <a:avLst/>
          </a:prstGeom>
        </p:spPr>
        <p:txBody>
          <a:bodyPr vert="horz" lIns="91436" tIns="45720" rIns="91436" bIns="45720" rtlCol="0"/>
          <a:lstStyle>
            <a:lvl1pPr algn="r">
              <a:defRPr sz="1200"/>
            </a:lvl1pPr>
          </a:lstStyle>
          <a:p>
            <a:fld id="{981AB9F5-0C53-42A5-8743-12C7D4B86E78}" type="datetimeFigureOut">
              <a:rPr lang="zh-TW" altLang="en-US" smtClean="0"/>
              <a:pPr/>
              <a:t>2020/2/19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20" rIns="91436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8"/>
            <a:ext cx="5438140" cy="3908614"/>
          </a:xfrm>
          <a:prstGeom prst="rect">
            <a:avLst/>
          </a:prstGeom>
        </p:spPr>
        <p:txBody>
          <a:bodyPr vert="horz" lIns="91436" tIns="45720" rIns="91436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4" y="9428585"/>
            <a:ext cx="2945659" cy="498055"/>
          </a:xfrm>
          <a:prstGeom prst="rect">
            <a:avLst/>
          </a:prstGeom>
        </p:spPr>
        <p:txBody>
          <a:bodyPr vert="horz" lIns="91436" tIns="45720" rIns="91436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8055"/>
          </a:xfrm>
          <a:prstGeom prst="rect">
            <a:avLst/>
          </a:prstGeom>
        </p:spPr>
        <p:txBody>
          <a:bodyPr vert="horz" lIns="91436" tIns="45720" rIns="91436" bIns="45720" rtlCol="0" anchor="b"/>
          <a:lstStyle>
            <a:lvl1pPr algn="r">
              <a:defRPr sz="1200"/>
            </a:lvl1pPr>
          </a:lstStyle>
          <a:p>
            <a:fld id="{45F3078F-EF45-4482-B9AE-95C7D32B1B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5946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3078F-EF45-4482-B9AE-95C7D32B1B79}" type="slidenum">
              <a:rPr lang="zh-TW" altLang="en-US" smtClean="0">
                <a:solidFill>
                  <a:prstClr val="black"/>
                </a:solidFill>
              </a:rPr>
              <a:pPr/>
              <a:t>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953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3078F-EF45-4482-B9AE-95C7D32B1B79}" type="slidenum">
              <a:rPr lang="zh-TW" altLang="en-US" smtClean="0">
                <a:solidFill>
                  <a:prstClr val="black"/>
                </a:solidFill>
              </a:rPr>
              <a:pPr/>
              <a:t>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129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3078F-EF45-4482-B9AE-95C7D32B1B79}" type="slidenum">
              <a:rPr lang="zh-TW" altLang="en-US" smtClean="0">
                <a:solidFill>
                  <a:prstClr val="black"/>
                </a:solidFill>
              </a:rPr>
              <a:pPr/>
              <a:t>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92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3078F-EF45-4482-B9AE-95C7D32B1B79}" type="slidenum">
              <a:rPr lang="zh-TW" altLang="en-US" smtClean="0">
                <a:solidFill>
                  <a:prstClr val="black"/>
                </a:solidFill>
              </a:rPr>
              <a:pPr/>
              <a:t>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494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32A34-009A-4513-A52B-D0877F07D5BE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3736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9938472" y="0"/>
            <a:ext cx="2253527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69675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直角三角形 21"/>
          <p:cNvSpPr/>
          <p:nvPr userDrawn="1"/>
        </p:nvSpPr>
        <p:spPr>
          <a:xfrm rot="10800000">
            <a:off x="11264202" y="-8467"/>
            <a:ext cx="937846" cy="6858000"/>
          </a:xfrm>
          <a:prstGeom prst="rtTriangle">
            <a:avLst/>
          </a:prstGeom>
          <a:solidFill>
            <a:srgbClr val="5ABB7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3" name="直角三角形 22"/>
          <p:cNvSpPr/>
          <p:nvPr userDrawn="1"/>
        </p:nvSpPr>
        <p:spPr>
          <a:xfrm>
            <a:off x="-5629" y="3097674"/>
            <a:ext cx="541960" cy="3751859"/>
          </a:xfrm>
          <a:prstGeom prst="rtTriangle">
            <a:avLst/>
          </a:prstGeom>
          <a:solidFill>
            <a:srgbClr val="5ABB7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229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339966"/>
                </a:solidFill>
              </a:rPr>
              <a:pPr/>
              <a:t>‹#›</a:t>
            </a:fld>
            <a:endParaRPr lang="en-US" dirty="0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928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339966"/>
                </a:solidFill>
              </a:rPr>
              <a:pPr/>
              <a:t>‹#›</a:t>
            </a:fld>
            <a:endParaRPr lang="en-US" dirty="0">
              <a:solidFill>
                <a:srgbClr val="3399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33996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33996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33996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9252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339966"/>
                </a:solidFill>
              </a:rPr>
              <a:pPr/>
              <a:t>‹#›</a:t>
            </a:fld>
            <a:endParaRPr lang="en-US" dirty="0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027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339966"/>
                </a:solidFill>
              </a:rPr>
              <a:pPr/>
              <a:t>‹#›</a:t>
            </a:fld>
            <a:endParaRPr lang="en-US" dirty="0">
              <a:solidFill>
                <a:srgbClr val="33996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33996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33996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3020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339966"/>
                </a:solidFill>
              </a:rPr>
              <a:pPr/>
              <a:t>‹#›</a:t>
            </a:fld>
            <a:endParaRPr lang="en-US" dirty="0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829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339966"/>
                </a:solidFill>
              </a:rPr>
              <a:pPr/>
              <a:t>‹#›</a:t>
            </a:fld>
            <a:endParaRPr lang="en-US" dirty="0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253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339966"/>
                </a:solidFill>
              </a:rPr>
              <a:pPr/>
              <a:t>‹#›</a:t>
            </a:fld>
            <a:endParaRPr lang="en-US" dirty="0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33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9938472" y="0"/>
            <a:ext cx="2253527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69675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直角三角形 21"/>
          <p:cNvSpPr/>
          <p:nvPr userDrawn="1"/>
        </p:nvSpPr>
        <p:spPr>
          <a:xfrm rot="10800000">
            <a:off x="11264202" y="-8467"/>
            <a:ext cx="937846" cy="6858000"/>
          </a:xfrm>
          <a:prstGeom prst="rtTriangle">
            <a:avLst/>
          </a:prstGeom>
          <a:solidFill>
            <a:srgbClr val="5ABB7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3" name="直角三角形 22"/>
          <p:cNvSpPr/>
          <p:nvPr userDrawn="1"/>
        </p:nvSpPr>
        <p:spPr>
          <a:xfrm>
            <a:off x="-5629" y="3097674"/>
            <a:ext cx="541960" cy="3751859"/>
          </a:xfrm>
          <a:prstGeom prst="rtTriangle">
            <a:avLst/>
          </a:prstGeom>
          <a:solidFill>
            <a:srgbClr val="5ABB7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829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454857" cy="13208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10454857" cy="388077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69675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917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69675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676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454857" cy="13208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10454857" cy="388077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69675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128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69675"/>
                </a:solidFill>
              </a:defRPr>
            </a:lvl1pPr>
          </a:lstStyle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18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69675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855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69675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563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69675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2950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339966"/>
                </a:solidFill>
              </a:rPr>
              <a:pPr/>
              <a:t>‹#›</a:t>
            </a:fld>
            <a:endParaRPr lang="en-US" dirty="0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5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339966"/>
                </a:solidFill>
              </a:rPr>
              <a:pPr/>
              <a:t>‹#›</a:t>
            </a:fld>
            <a:endParaRPr lang="en-US" dirty="0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42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339966"/>
                </a:solidFill>
              </a:rPr>
              <a:pPr/>
              <a:t>‹#›</a:t>
            </a:fld>
            <a:endParaRPr lang="en-US" dirty="0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106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339966"/>
                </a:solidFill>
              </a:rPr>
              <a:pPr/>
              <a:t>‹#›</a:t>
            </a:fld>
            <a:endParaRPr lang="en-US" dirty="0">
              <a:solidFill>
                <a:srgbClr val="3399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33996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33996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33996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9577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339966"/>
                </a:solidFill>
              </a:rPr>
              <a:pPr/>
              <a:t>‹#›</a:t>
            </a:fld>
            <a:endParaRPr lang="en-US" dirty="0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327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339966"/>
                </a:solidFill>
              </a:rPr>
              <a:pPr/>
              <a:t>‹#›</a:t>
            </a:fld>
            <a:endParaRPr lang="en-US" dirty="0">
              <a:solidFill>
                <a:srgbClr val="33996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33996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33996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013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69675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487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339966"/>
                </a:solidFill>
              </a:rPr>
              <a:pPr/>
              <a:t>‹#›</a:t>
            </a:fld>
            <a:endParaRPr lang="en-US" dirty="0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1349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339966"/>
                </a:solidFill>
              </a:rPr>
              <a:pPr/>
              <a:t>‹#›</a:t>
            </a:fld>
            <a:endParaRPr lang="en-US" dirty="0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1222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339966"/>
                </a:solidFill>
              </a:rPr>
              <a:pPr/>
              <a:t>‹#›</a:t>
            </a:fld>
            <a:endParaRPr lang="en-US" dirty="0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151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69675"/>
                </a:solidFill>
              </a:defRPr>
            </a:lvl1pPr>
          </a:lstStyle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31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69675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62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69675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80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69675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275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339966"/>
                </a:solidFill>
              </a:rPr>
              <a:pPr/>
              <a:t>‹#›</a:t>
            </a:fld>
            <a:endParaRPr lang="en-US" dirty="0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26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339966"/>
                </a:solidFill>
              </a:rPr>
              <a:pPr/>
              <a:t>‹#›</a:t>
            </a:fld>
            <a:endParaRPr lang="en-US" dirty="0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554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角三角形 8"/>
          <p:cNvSpPr/>
          <p:nvPr userDrawn="1"/>
        </p:nvSpPr>
        <p:spPr>
          <a:xfrm rot="10800000">
            <a:off x="11684252" y="-8467"/>
            <a:ext cx="517796" cy="6858000"/>
          </a:xfrm>
          <a:prstGeom prst="rtTriangle">
            <a:avLst/>
          </a:prstGeom>
          <a:solidFill>
            <a:srgbClr val="5ABB7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Gill Sans MT" panose="020B0502020104020203" pitchFamily="34" charset="0"/>
              <a:ea typeface="+mn-ea"/>
            </a:endParaRPr>
          </a:p>
        </p:txBody>
      </p:sp>
      <p:sp>
        <p:nvSpPr>
          <p:cNvPr id="23" name="Rectangle 25"/>
          <p:cNvSpPr/>
          <p:nvPr/>
        </p:nvSpPr>
        <p:spPr>
          <a:xfrm>
            <a:off x="11678512" y="0"/>
            <a:ext cx="519228" cy="6856419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5ABC7B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5205309" y="6499761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508661" y="6499761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69675"/>
                </a:solidFill>
                <a:latin typeface="Gill Sans MT" panose="020B0502020104020203" pitchFamily="34" charset="0"/>
                <a:ea typeface="+mn-ea"/>
              </a:defRPr>
            </a:lvl1pPr>
          </a:lstStyle>
          <a:p>
            <a:pPr defTabSz="457200"/>
            <a:fld id="{D57F1E4F-1CFF-5643-939E-217C01CDF565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45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5ABB7B"/>
          </a:solidFill>
          <a:latin typeface="Gill Sans MT" panose="020B0502020104020203" pitchFamily="34" charset="0"/>
          <a:ea typeface="+mn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069675"/>
        </a:buClr>
        <a:buSzPct val="100000"/>
        <a:buFont typeface="Wingdings" panose="05000000000000000000" pitchFamily="2" charset="2"/>
        <a:buChar char="n"/>
        <a:defRPr sz="2800" kern="1200">
          <a:solidFill>
            <a:schemeClr val="tx1">
              <a:lumMod val="75000"/>
              <a:lumOff val="25000"/>
            </a:schemeClr>
          </a:solidFill>
          <a:latin typeface="Gill Sans MT" panose="020B0502020104020203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069675"/>
        </a:buClr>
        <a:buSzPct val="100000"/>
        <a:buFont typeface="Wingdings" panose="05000000000000000000" pitchFamily="2" charset="2"/>
        <a:buChar char="n"/>
        <a:defRPr sz="2400" kern="1200">
          <a:solidFill>
            <a:schemeClr val="tx1">
              <a:lumMod val="75000"/>
              <a:lumOff val="25000"/>
            </a:schemeClr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069675"/>
        </a:buClr>
        <a:buSzPct val="100000"/>
        <a:buFont typeface="Wingdings" panose="05000000000000000000" pitchFamily="2" charset="2"/>
        <a:buChar char="n"/>
        <a:defRPr sz="2000" kern="1200">
          <a:solidFill>
            <a:schemeClr val="tx1">
              <a:lumMod val="75000"/>
              <a:lumOff val="25000"/>
            </a:schemeClr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069675"/>
        </a:buClr>
        <a:buSzPct val="100000"/>
        <a:buFont typeface="Wingdings" panose="05000000000000000000" pitchFamily="2" charset="2"/>
        <a:buChar char="n"/>
        <a:defRPr sz="1600" kern="1200">
          <a:solidFill>
            <a:schemeClr val="tx1">
              <a:lumMod val="75000"/>
              <a:lumOff val="25000"/>
            </a:schemeClr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069675"/>
        </a:buClr>
        <a:buSzPct val="100000"/>
        <a:buFont typeface="Wingdings" panose="05000000000000000000" pitchFamily="2" charset="2"/>
        <a:buChar char="n"/>
        <a:defRPr sz="1200" kern="1200">
          <a:solidFill>
            <a:schemeClr val="tx1">
              <a:lumMod val="75000"/>
              <a:lumOff val="25000"/>
            </a:schemeClr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角三角形 8"/>
          <p:cNvSpPr/>
          <p:nvPr userDrawn="1"/>
        </p:nvSpPr>
        <p:spPr>
          <a:xfrm rot="10800000">
            <a:off x="11684252" y="-8467"/>
            <a:ext cx="517796" cy="6858000"/>
          </a:xfrm>
          <a:prstGeom prst="rtTriangle">
            <a:avLst/>
          </a:prstGeom>
          <a:solidFill>
            <a:srgbClr val="5ABB7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Gill Sans MT" panose="020B0502020104020203" pitchFamily="34" charset="0"/>
            </a:endParaRPr>
          </a:p>
        </p:txBody>
      </p:sp>
      <p:sp>
        <p:nvSpPr>
          <p:cNvPr id="23" name="Rectangle 25"/>
          <p:cNvSpPr/>
          <p:nvPr/>
        </p:nvSpPr>
        <p:spPr>
          <a:xfrm>
            <a:off x="11678512" y="0"/>
            <a:ext cx="519228" cy="6856419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5ABC7B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5205309" y="6499761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508661" y="6499761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69675"/>
                </a:solidFill>
                <a:latin typeface="Gill Sans MT" panose="020B0502020104020203" pitchFamily="34" charset="0"/>
                <a:ea typeface="+mn-ea"/>
              </a:defRPr>
            </a:lvl1pPr>
          </a:lstStyle>
          <a:p>
            <a:pPr defTabSz="457200"/>
            <a:fld id="{D57F1E4F-1CFF-5643-939E-217C01CDF565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48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5ABB7B"/>
          </a:solidFill>
          <a:latin typeface="Gill Sans MT" panose="020B0502020104020203" pitchFamily="34" charset="0"/>
          <a:ea typeface="+mn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069675"/>
        </a:buClr>
        <a:buSzPct val="100000"/>
        <a:buFont typeface="Wingdings" panose="05000000000000000000" pitchFamily="2" charset="2"/>
        <a:buChar char="n"/>
        <a:defRPr sz="2800" kern="1200">
          <a:solidFill>
            <a:schemeClr val="tx1">
              <a:lumMod val="75000"/>
              <a:lumOff val="25000"/>
            </a:schemeClr>
          </a:solidFill>
          <a:latin typeface="Gill Sans MT" panose="020B0502020104020203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069675"/>
        </a:buClr>
        <a:buSzPct val="100000"/>
        <a:buFont typeface="Wingdings" panose="05000000000000000000" pitchFamily="2" charset="2"/>
        <a:buChar char="n"/>
        <a:defRPr sz="2400" kern="1200">
          <a:solidFill>
            <a:schemeClr val="tx1">
              <a:lumMod val="75000"/>
              <a:lumOff val="25000"/>
            </a:schemeClr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069675"/>
        </a:buClr>
        <a:buSzPct val="100000"/>
        <a:buFont typeface="Wingdings" panose="05000000000000000000" pitchFamily="2" charset="2"/>
        <a:buChar char="n"/>
        <a:defRPr sz="2000" kern="1200">
          <a:solidFill>
            <a:schemeClr val="tx1">
              <a:lumMod val="75000"/>
              <a:lumOff val="25000"/>
            </a:schemeClr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069675"/>
        </a:buClr>
        <a:buSzPct val="100000"/>
        <a:buFont typeface="Wingdings" panose="05000000000000000000" pitchFamily="2" charset="2"/>
        <a:buChar char="n"/>
        <a:defRPr sz="1600" kern="1200">
          <a:solidFill>
            <a:schemeClr val="tx1">
              <a:lumMod val="75000"/>
              <a:lumOff val="25000"/>
            </a:schemeClr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069675"/>
        </a:buClr>
        <a:buSzPct val="100000"/>
        <a:buFont typeface="Wingdings" panose="05000000000000000000" pitchFamily="2" charset="2"/>
        <a:buChar char="n"/>
        <a:defRPr sz="1200" kern="1200">
          <a:solidFill>
            <a:schemeClr val="tx1">
              <a:lumMod val="75000"/>
              <a:lumOff val="25000"/>
            </a:schemeClr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嚴重特殊傳染性肺炎衛教</a:t>
            </a: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232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22" t="53515" r="2555" b="7453"/>
          <a:stretch/>
        </p:blipFill>
        <p:spPr bwMode="auto">
          <a:xfrm>
            <a:off x="2805350" y="3537857"/>
            <a:ext cx="3774684" cy="311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1731"/>
          <a:stretch/>
        </p:blipFill>
        <p:spPr bwMode="auto">
          <a:xfrm>
            <a:off x="5878285" y="173433"/>
            <a:ext cx="4060371" cy="3233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22" t="14483" r="2555" b="46485"/>
          <a:stretch/>
        </p:blipFill>
        <p:spPr bwMode="auto">
          <a:xfrm>
            <a:off x="8073021" y="3537857"/>
            <a:ext cx="3774686" cy="311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/>
        </p:blipFill>
        <p:spPr bwMode="auto">
          <a:xfrm>
            <a:off x="176702" y="283027"/>
            <a:ext cx="3786912" cy="312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0" y="4205515"/>
            <a:ext cx="2605799" cy="80191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5ABB7B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en-US" sz="4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口罩選擇</a:t>
            </a:r>
            <a:endParaRPr lang="zh-TW" altLang="en-US" sz="44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0207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8495" t="3800" r="7668" b="9233"/>
          <a:stretch/>
        </p:blipFill>
        <p:spPr bwMode="auto">
          <a:xfrm>
            <a:off x="110254" y="97970"/>
            <a:ext cx="3536459" cy="366848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4" name="Picture 3" descr="C:\Users\C31C10341\Desktop\S__25772112.jpg"/>
          <p:cNvPicPr>
            <a:picLocks noChangeAspect="1" noChangeArrowheads="1"/>
          </p:cNvPicPr>
          <p:nvPr/>
        </p:nvPicPr>
        <p:blipFill rotWithShape="1">
          <a:blip r:embed="rId3" cstate="print"/>
          <a:srcRect l="10292" t="17737" r="9906" b="8534"/>
          <a:stretch/>
        </p:blipFill>
        <p:spPr bwMode="auto">
          <a:xfrm>
            <a:off x="2752071" y="3766457"/>
            <a:ext cx="3145973" cy="290648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9982" t="17940" r="8210" b="9224"/>
          <a:stretch/>
        </p:blipFill>
        <p:spPr bwMode="auto">
          <a:xfrm>
            <a:off x="5898044" y="642256"/>
            <a:ext cx="3374571" cy="300445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6" name="Picture 2" descr="C:\Users\C31C10341\Downloads\S__25772116.jpg"/>
          <p:cNvPicPr>
            <a:picLocks noChangeAspect="1" noChangeArrowheads="1"/>
          </p:cNvPicPr>
          <p:nvPr/>
        </p:nvPicPr>
        <p:blipFill rotWithShape="1">
          <a:blip r:embed="rId5" cstate="print"/>
          <a:srcRect l="8764" t="18121" r="8967" b="8518"/>
          <a:stretch/>
        </p:blipFill>
        <p:spPr bwMode="auto">
          <a:xfrm>
            <a:off x="8804529" y="3973287"/>
            <a:ext cx="3235071" cy="28847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3846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2" descr="C:\Users\user\Desktop\圖片三.jpg"/>
          <p:cNvPicPr>
            <a:picLocks noChangeAspect="1" noChangeArrowheads="1"/>
          </p:cNvPicPr>
          <p:nvPr/>
        </p:nvPicPr>
        <p:blipFill rotWithShape="1">
          <a:blip r:embed="rId2" cstate="print"/>
          <a:srcRect l="1589" t="2222" r="2660" b="1805"/>
          <a:stretch/>
        </p:blipFill>
        <p:spPr bwMode="auto">
          <a:xfrm>
            <a:off x="771524" y="123825"/>
            <a:ext cx="4305301" cy="6581775"/>
          </a:xfrm>
          <a:prstGeom prst="rect">
            <a:avLst/>
          </a:prstGeom>
          <a:noFill/>
        </p:spPr>
      </p:pic>
      <p:pic>
        <p:nvPicPr>
          <p:cNvPr id="6" name="Picture 2" descr="C:\Users\user\Desktop\圖片二.jpg"/>
          <p:cNvPicPr>
            <a:picLocks noChangeAspect="1" noChangeArrowheads="1"/>
          </p:cNvPicPr>
          <p:nvPr/>
        </p:nvPicPr>
        <p:blipFill rotWithShape="1">
          <a:blip r:embed="rId3" cstate="print"/>
          <a:srcRect l="1670" t="2499" r="2260" b="2083"/>
          <a:stretch/>
        </p:blipFill>
        <p:spPr bwMode="auto">
          <a:xfrm>
            <a:off x="6343650" y="123825"/>
            <a:ext cx="4657726" cy="6543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5143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2" descr="C:\Users\user\Desktop\其實妳不用一直戴口罩.jpg"/>
          <p:cNvPicPr>
            <a:picLocks noChangeAspect="1" noChangeArrowheads="1"/>
          </p:cNvPicPr>
          <p:nvPr/>
        </p:nvPicPr>
        <p:blipFill rotWithShape="1">
          <a:blip r:embed="rId2"/>
          <a:srcRect l="2316" t="1945" r="3564" b="1389"/>
          <a:stretch/>
        </p:blipFill>
        <p:spPr bwMode="auto">
          <a:xfrm>
            <a:off x="466725" y="123825"/>
            <a:ext cx="4305300" cy="6629400"/>
          </a:xfrm>
          <a:prstGeom prst="rect">
            <a:avLst/>
          </a:prstGeom>
          <a:noFill/>
        </p:spPr>
      </p:pic>
      <p:pic>
        <p:nvPicPr>
          <p:cNvPr id="4" name="Picture 2" descr="C:\Users\user\Desktop\進出醫療院所一定要戴口罩.jpg"/>
          <p:cNvPicPr>
            <a:picLocks noChangeAspect="1" noChangeArrowheads="1"/>
          </p:cNvPicPr>
          <p:nvPr/>
        </p:nvPicPr>
        <p:blipFill rotWithShape="1">
          <a:blip r:embed="rId3"/>
          <a:srcRect l="2824" t="3766" r="4332" b="2072"/>
          <a:stretch/>
        </p:blipFill>
        <p:spPr bwMode="auto">
          <a:xfrm>
            <a:off x="5467350" y="476250"/>
            <a:ext cx="5522290" cy="56007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86638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2212532" y="2605849"/>
            <a:ext cx="7766936" cy="1646302"/>
          </a:xfrm>
        </p:spPr>
        <p:txBody>
          <a:bodyPr/>
          <a:lstStyle/>
          <a:p>
            <a:pPr algn="ctr"/>
            <a:r>
              <a:rPr lang="zh-TW" altLang="en-US" sz="6600" b="1" dirty="0" smtClean="0">
                <a:solidFill>
                  <a:srgbClr val="069675"/>
                </a:solidFill>
              </a:rPr>
              <a:t> 簡 </a:t>
            </a:r>
            <a:r>
              <a:rPr lang="zh-TW" altLang="en-US" sz="6600" dirty="0">
                <a:solidFill>
                  <a:srgbClr val="069675"/>
                </a:solidFill>
              </a:rPr>
              <a:t>報</a:t>
            </a:r>
            <a:r>
              <a:rPr lang="zh-TW" altLang="en-US" sz="6600" b="1" dirty="0" smtClean="0">
                <a:solidFill>
                  <a:srgbClr val="069675"/>
                </a:solidFill>
              </a:rPr>
              <a:t> </a:t>
            </a:r>
            <a:r>
              <a:rPr lang="zh-TW" altLang="en-US" sz="6600" dirty="0">
                <a:solidFill>
                  <a:srgbClr val="069675"/>
                </a:solidFill>
              </a:rPr>
              <a:t>完</a:t>
            </a:r>
            <a:r>
              <a:rPr lang="zh-TW" altLang="en-US" sz="6600" b="1" dirty="0" smtClean="0">
                <a:solidFill>
                  <a:srgbClr val="069675"/>
                </a:solidFill>
              </a:rPr>
              <a:t> </a:t>
            </a:r>
            <a:r>
              <a:rPr lang="zh-TW" altLang="en-US" sz="6600" dirty="0">
                <a:solidFill>
                  <a:srgbClr val="069675"/>
                </a:solidFill>
              </a:rPr>
              <a:t>畢</a:t>
            </a:r>
            <a:r>
              <a:rPr lang="zh-TW" altLang="en-US" sz="6600" b="1" dirty="0" smtClean="0">
                <a:solidFill>
                  <a:srgbClr val="069675"/>
                </a:solidFill>
              </a:rPr>
              <a:t> </a:t>
            </a:r>
            <a:endParaRPr lang="zh-TW" altLang="en-US" sz="6600" b="1" dirty="0">
              <a:solidFill>
                <a:srgbClr val="069675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19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1" y="229772"/>
            <a:ext cx="10454857" cy="1028131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前言</a:t>
            </a:r>
            <a:endParaRPr lang="zh-TW" altLang="en-US" sz="44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1911" y="1117226"/>
            <a:ext cx="11126750" cy="5283574"/>
          </a:xfrm>
        </p:spPr>
        <p:txBody>
          <a:bodyPr>
            <a:normAutofit lnSpcReduction="10000"/>
          </a:bodyPr>
          <a:lstStyle/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嚴重特殊傳染性肺炎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武漢肺炎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是由</a:t>
            </a:r>
            <a:r>
              <a:rPr lang="zh-TW" altLang="en-US" sz="36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altLang="zh-TW" sz="36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2019</a:t>
            </a:r>
            <a:r>
              <a:rPr lang="zh-TW" altLang="en-US" sz="36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新型冠狀病毒</a:t>
            </a:r>
            <a:r>
              <a:rPr lang="en-US" altLang="zh-TW" sz="36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36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2019-nCoV </a:t>
            </a:r>
            <a:r>
              <a:rPr lang="en-US" altLang="zh-TW" sz="36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感染所引起。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衛生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福利部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中華民國 </a:t>
            </a:r>
            <a:r>
              <a:rPr lang="en-US" altLang="zh-TW" sz="32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109 </a:t>
            </a:r>
            <a:r>
              <a:rPr lang="zh-TW" altLang="en-US" sz="32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年 </a:t>
            </a:r>
            <a:r>
              <a:rPr lang="en-US" altLang="zh-TW" sz="32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 </a:t>
            </a:r>
            <a:r>
              <a:rPr lang="zh-TW" altLang="en-US" sz="32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月 </a:t>
            </a:r>
            <a:r>
              <a:rPr lang="en-US" altLang="zh-TW" sz="32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15 </a:t>
            </a:r>
            <a:r>
              <a:rPr lang="zh-TW" altLang="en-US" sz="32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衛授疾字第 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1090100030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號公告，</a:t>
            </a:r>
            <a:r>
              <a:rPr lang="zh-TW" altLang="en-US" sz="36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新增「嚴重特殊傳染性肺炎」為第五類法定傳染病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32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2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32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31</a:t>
            </a:r>
            <a:r>
              <a:rPr lang="zh-TW" altLang="en-US" sz="32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世界衛生組織</a:t>
            </a:r>
            <a:r>
              <a:rPr lang="en-US" altLang="zh-TW" sz="36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(WHO)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宣布武漢肺炎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sz="36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「國際關注公共衛生緊急事件」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582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454857" cy="797169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冠狀病毒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8521" y="1406769"/>
            <a:ext cx="11000140" cy="4699096"/>
          </a:xfrm>
        </p:spPr>
        <p:txBody>
          <a:bodyPr>
            <a:no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冠狀病毒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3200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CoV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是一群有外套膜之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RNA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病毒，外表為圓形，在電子顯微鏡下可看到類似皇冠的突起因此得名。可再細分為四個屬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: alpha, beta, gamma, and delta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。已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知會感染人類的冠狀病毒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包括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alpha </a:t>
            </a:r>
            <a:r>
              <a:rPr lang="en-US" altLang="zh-TW" sz="32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CoV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HCoV-229E , HCoV-NL63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以及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beta </a:t>
            </a:r>
            <a:r>
              <a:rPr lang="en-US" altLang="zh-TW" sz="32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CoV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HCoV-HKU1, HCoV-OC43, </a:t>
            </a:r>
            <a:r>
              <a:rPr lang="en-US" altLang="zh-TW" sz="36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MERS-</a:t>
            </a:r>
            <a:r>
              <a:rPr lang="en-US" altLang="zh-TW" sz="3600" b="1" u="sng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CoV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en-US" altLang="zh-TW" sz="36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SARS-</a:t>
            </a:r>
            <a:r>
              <a:rPr lang="en-US" altLang="zh-TW" sz="3600" b="1" u="sng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CoV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en-US" sz="36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最新發現的</a:t>
            </a:r>
            <a:r>
              <a:rPr lang="en-US" altLang="zh-TW" sz="3600" b="1" u="sng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2019-nCoV(2019</a:t>
            </a:r>
            <a:r>
              <a:rPr lang="zh-TW" altLang="en-US" sz="3600" b="1" u="sng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新型冠狀病毒</a:t>
            </a:r>
            <a:r>
              <a:rPr lang="en-US" altLang="zh-TW" sz="3200" b="1" u="sng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冠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狀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病毒</a:t>
            </a:r>
            <a:r>
              <a:rPr lang="zh-TW" altLang="en-US" sz="36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是造成人類與動物疾病的重要病原體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768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3" y="416170"/>
            <a:ext cx="10454857" cy="13208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那些野生動物會攜帶冠狀病毒？</a:t>
            </a:r>
            <a:endParaRPr lang="zh-TW" altLang="en-US" sz="44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3" y="1736970"/>
            <a:ext cx="10963682" cy="4304393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很多野生動物都可能攜帶病原體</a:t>
            </a:r>
            <a:r>
              <a:rPr lang="zh-TW" altLang="en-US"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成為某些傳染病的傳播媒介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除了人類以外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其他的動物宿主包括</a:t>
            </a:r>
            <a:r>
              <a:rPr lang="zh-TW" altLang="en-US" sz="36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蝙蝠</a:t>
            </a:r>
            <a:r>
              <a:rPr lang="en-US" altLang="zh-TW" sz="36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最大宗</a:t>
            </a:r>
            <a:r>
              <a:rPr lang="en-US" altLang="zh-TW" sz="36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、果子狸、竹鼠、獾、</a:t>
            </a:r>
            <a:r>
              <a:rPr lang="zh-TW" altLang="en-US" sz="3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雪貂</a:t>
            </a:r>
            <a:r>
              <a:rPr lang="zh-TW" altLang="en-US" sz="36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等也是冠狀病毒的常見宿主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並</a:t>
            </a:r>
            <a:r>
              <a:rPr lang="zh-TW" altLang="en-US" sz="3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有零星的跨物種傳播報告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600" b="1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735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3" y="384908"/>
            <a:ext cx="10454857" cy="13208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傳播途徑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3" y="1406770"/>
            <a:ext cx="10454857" cy="4404404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冠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狀病毒由動物到人、由人到人的路徑：</a:t>
            </a:r>
            <a:r>
              <a:rPr lang="zh-TW" altLang="en-US" sz="36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接觸傳播</a:t>
            </a:r>
            <a:r>
              <a:rPr lang="zh-TW" altLang="en-US" sz="36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、飛沫傳播。</a:t>
            </a:r>
            <a:endParaRPr lang="en-US" altLang="zh-TW" sz="3600" b="1" u="sng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600" b="1" u="sng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大部分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的人類冠狀病毒</a:t>
            </a:r>
            <a:r>
              <a:rPr lang="zh-TW" altLang="en-US" sz="3800" b="1" u="sng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4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飛沫</a:t>
            </a:r>
            <a:r>
              <a:rPr lang="zh-TW" altLang="en-US" sz="40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傳染</a:t>
            </a:r>
            <a:r>
              <a:rPr lang="zh-TW" altLang="en-US" sz="38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3800" b="1" u="sng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直接</a:t>
            </a:r>
            <a:r>
              <a:rPr lang="zh-TW" altLang="en-US" sz="38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接觸帶有病毒的</a:t>
            </a:r>
            <a:r>
              <a:rPr lang="zh-TW" altLang="en-US" sz="3800" b="1" u="sng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分泌物傳染</a:t>
            </a:r>
            <a:r>
              <a:rPr lang="zh-TW" altLang="en-US" sz="38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為主</a:t>
            </a:r>
            <a:r>
              <a:rPr lang="zh-TW" altLang="en-US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有部分動物的冠狀病毒會讓動物出現腹瀉症狀，可以在糞便當中找到病毒，可能藉此造成病毒傳播。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600" b="1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722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3" y="296986"/>
            <a:ext cx="10454857" cy="13208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臨床表現與嚴重程度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4785" y="1266092"/>
            <a:ext cx="11033876" cy="5433646"/>
          </a:xfrm>
        </p:spPr>
        <p:txBody>
          <a:bodyPr>
            <a:noAutofit/>
          </a:bodyPr>
          <a:lstStyle/>
          <a:p>
            <a:r>
              <a:rPr lang="zh-TW" altLang="en-US" sz="36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人類感染冠狀病毒以</a:t>
            </a:r>
            <a:r>
              <a:rPr lang="zh-TW" altLang="en-US" sz="38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呼吸道症狀</a:t>
            </a:r>
            <a:r>
              <a:rPr lang="zh-TW" altLang="en-US" sz="36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為主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，包括</a:t>
            </a:r>
            <a:r>
              <a:rPr lang="zh-TW" altLang="en-US" sz="36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鼻塞、流鼻水、咳嗽、發燒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等一般上呼吸道感染症狀。另外也有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少部分會出現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較嚴重的呼吸道疾病，如</a:t>
            </a:r>
            <a:r>
              <a:rPr lang="zh-TW" altLang="en-US" sz="36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肺炎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動物感染冠狀病毒會有</a:t>
            </a:r>
            <a:r>
              <a:rPr lang="zh-TW" altLang="en-US" sz="3600" b="1" u="sng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腹瀉</a:t>
            </a:r>
            <a:r>
              <a:rPr lang="zh-TW" altLang="en-US" sz="36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等腸胃道症狀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，故研究者也懷疑人類感染冠狀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病毒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可能有類似症狀。但目前都</a:t>
            </a:r>
            <a:r>
              <a:rPr lang="zh-TW" altLang="en-US" sz="36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能</a:t>
            </a:r>
            <a:r>
              <a:rPr lang="zh-TW" altLang="en-US" sz="36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獲得</a:t>
            </a:r>
            <a:r>
              <a:rPr lang="zh-TW" altLang="en-US" sz="36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證實</a:t>
            </a:r>
            <a:r>
              <a:rPr lang="zh-TW" altLang="en-US" sz="36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b="1" u="sng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多數患者為中輕症，預後良好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。少數患者病情危重，甚至死亡。</a:t>
            </a:r>
          </a:p>
          <a:p>
            <a:endParaRPr lang="zh-TW" altLang="en-US" sz="3600" b="1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109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1267" y="153643"/>
            <a:ext cx="10454857" cy="13208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預防方式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1267" y="949569"/>
            <a:ext cx="10757394" cy="5715000"/>
          </a:xfrm>
        </p:spPr>
        <p:txBody>
          <a:bodyPr>
            <a:noAutofit/>
          </a:bodyPr>
          <a:lstStyle/>
          <a:p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目前未有疫苗可用來預防冠狀病毒感染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正確、及時勤洗手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避免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用手觸摸眼口鼻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咳嗽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、打噴嚏時，要用手帕、衛生紙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..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遮住口鼻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均衡飲食、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適度運動、充足睡眠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放鬆心情，提升免疫力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保持環境清潔、通風。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儘量減少出入人多且密閉之場所。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如果有出現呼吸道症狀應儘速戴口罩就醫。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生病不上班、不上課。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913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6" name="Picture 2" descr="C:\Users\user\Desktop\433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457" y="114299"/>
            <a:ext cx="7968343" cy="597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79" y="1445903"/>
            <a:ext cx="3652378" cy="536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079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0454" t="24332" r="42098" b="41277"/>
          <a:stretch>
            <a:fillRect/>
          </a:stretch>
        </p:blipFill>
        <p:spPr bwMode="auto">
          <a:xfrm>
            <a:off x="0" y="-1"/>
            <a:ext cx="12177216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84462158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自訂 8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9966"/>
      </a:accent1>
      <a:accent2>
        <a:srgbClr val="009999"/>
      </a:accent2>
      <a:accent3>
        <a:srgbClr val="006666"/>
      </a:accent3>
      <a:accent4>
        <a:srgbClr val="006699"/>
      </a:accent4>
      <a:accent5>
        <a:srgbClr val="0099CC"/>
      </a:accent5>
      <a:accent6>
        <a:srgbClr val="6699FF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多面向">
  <a:themeElements>
    <a:clrScheme name="自訂 8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9966"/>
      </a:accent1>
      <a:accent2>
        <a:srgbClr val="009999"/>
      </a:accent2>
      <a:accent3>
        <a:srgbClr val="006666"/>
      </a:accent3>
      <a:accent4>
        <a:srgbClr val="006699"/>
      </a:accent4>
      <a:accent5>
        <a:srgbClr val="0099CC"/>
      </a:accent5>
      <a:accent6>
        <a:srgbClr val="6699FF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d7fc72f-9582-4d4d-b968-62b9962b31e0">XWVTFXZDR6YW-397783909-2234</_dlc_DocId>
    <_dlc_DocIdUrl xmlns="dd7fc72f-9582-4d4d-b968-62b9962b31e0">
      <Url>http://share.cdc.gov.tw/hotzone/_layouts/15/DocIdRedir.aspx?ID=XWVTFXZDR6YW-397783909-2234</Url>
      <Description>XWVTFXZDR6YW-397783909-2234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0553378DE7CB404B8FCA9FB390B358C3" ma:contentTypeVersion="1" ma:contentTypeDescription="建立新的文件。" ma:contentTypeScope="" ma:versionID="a77765d2646dde20abea5294befb0944">
  <xsd:schema xmlns:xsd="http://www.w3.org/2001/XMLSchema" xmlns:xs="http://www.w3.org/2001/XMLSchema" xmlns:p="http://schemas.microsoft.com/office/2006/metadata/properties" xmlns:ns2="dd7fc72f-9582-4d4d-b968-62b9962b31e0" targetNamespace="http://schemas.microsoft.com/office/2006/metadata/properties" ma:root="true" ma:fieldsID="d57e57e9bf8237c664b5d7bb104a8e0d" ns2:_="">
    <xsd:import namespace="dd7fc72f-9582-4d4d-b968-62b9962b31e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7fc72f-9582-4d4d-b968-62b9962b31e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文件識別碼值" ma:description="指派給此項目的文件識別碼值。" ma:internalName="_dlc_DocId" ma:readOnly="true">
      <xsd:simpleType>
        <xsd:restriction base="dms:Text"/>
      </xsd:simpleType>
    </xsd:element>
    <xsd:element name="_dlc_DocIdUrl" ma:index="9" nillable="true" ma:displayName="文件識別碼" ma:description="此文件的永久性連結。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持續性識別碼" ma:description="新增時保留識別碼。" ma:hidden="true" ma:internalName="_dlc_DocIdPersistId" ma:readOnly="true">
      <xsd:simpleType>
        <xsd:restriction base="dms:Boolean"/>
      </xsd:simpleType>
    </xsd:element>
    <xsd:element name="SharedWithUsers" ma:index="11" nillable="true" ma:displayName="共用對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5B5E84-B4F1-4E4C-B46B-7DAE0B1B24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391C2A-D8B0-4E31-83B4-9E1E8F654B92}">
  <ds:schemaRefs>
    <ds:schemaRef ds:uri="http://www.w3.org/XML/1998/namespace"/>
    <ds:schemaRef ds:uri="http://schemas.microsoft.com/office/2006/documentManagement/types"/>
    <ds:schemaRef ds:uri="dd7fc72f-9582-4d4d-b968-62b9962b31e0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938A804-09E7-40E4-B588-D9D11CD2BCC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2EF6429-25ED-457F-B582-6504B5EAF1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7fc72f-9582-4d4d-b968-62b9962b31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2636</TotalTime>
  <Words>538</Words>
  <Application>Microsoft Office PowerPoint</Application>
  <PresentationFormat>寬螢幕</PresentationFormat>
  <Paragraphs>55</Paragraphs>
  <Slides>14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14</vt:i4>
      </vt:variant>
    </vt:vector>
  </HeadingPairs>
  <TitlesOfParts>
    <vt:vector size="25" baseType="lpstr">
      <vt:lpstr>微軟正黑體</vt:lpstr>
      <vt:lpstr>新細明體</vt:lpstr>
      <vt:lpstr>標楷體</vt:lpstr>
      <vt:lpstr>Arial</vt:lpstr>
      <vt:lpstr>Calibri</vt:lpstr>
      <vt:lpstr>Gill Sans MT</vt:lpstr>
      <vt:lpstr>Trebuchet MS</vt:lpstr>
      <vt:lpstr>Wingdings</vt:lpstr>
      <vt:lpstr>Wingdings 3</vt:lpstr>
      <vt:lpstr>多面向</vt:lpstr>
      <vt:lpstr>1_多面向</vt:lpstr>
      <vt:lpstr>嚴重特殊傳染性肺炎衛教</vt:lpstr>
      <vt:lpstr>前言</vt:lpstr>
      <vt:lpstr>冠狀病毒</vt:lpstr>
      <vt:lpstr>那些野生動物會攜帶冠狀病毒？</vt:lpstr>
      <vt:lpstr>傳播途徑</vt:lpstr>
      <vt:lpstr>臨床表現與嚴重程度</vt:lpstr>
      <vt:lpstr>預防方式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簡 報 完 畢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林福田</dc:creator>
  <cp:lastModifiedBy>NS</cp:lastModifiedBy>
  <cp:revision>544</cp:revision>
  <cp:lastPrinted>2020-01-31T01:00:18Z</cp:lastPrinted>
  <dcterms:created xsi:type="dcterms:W3CDTF">2020-01-20T05:40:07Z</dcterms:created>
  <dcterms:modified xsi:type="dcterms:W3CDTF">2020-02-19T01:03:41Z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0x0101000553378DE7CB404B8FCA9FB390B358C3</vt:lpwstr>
  </property>
  <property fmtid="{D5CDD505-2E9C-101B-9397-08002B2CF9AE}" pid="3" name="_dlc_DocIdItemGuid">
    <vt:lpwstr>0093d512-cf3a-4932-9d32-94b21954ae40</vt:lpwstr>
  </property>
</Properties>
</file>