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3"/>
  </p:notesMasterIdLst>
  <p:sldIdLst>
    <p:sldId id="287" r:id="rId2"/>
    <p:sldId id="354" r:id="rId3"/>
    <p:sldId id="3753" r:id="rId4"/>
    <p:sldId id="2114" r:id="rId5"/>
    <p:sldId id="2131" r:id="rId6"/>
    <p:sldId id="2132" r:id="rId7"/>
    <p:sldId id="2133" r:id="rId8"/>
    <p:sldId id="2134" r:id="rId9"/>
    <p:sldId id="2136" r:id="rId10"/>
    <p:sldId id="2137" r:id="rId11"/>
    <p:sldId id="2138" r:id="rId12"/>
    <p:sldId id="2139" r:id="rId13"/>
    <p:sldId id="2140" r:id="rId14"/>
    <p:sldId id="2141" r:id="rId15"/>
    <p:sldId id="3782" r:id="rId16"/>
    <p:sldId id="2750" r:id="rId17"/>
    <p:sldId id="3779" r:id="rId18"/>
    <p:sldId id="3781" r:id="rId19"/>
    <p:sldId id="319" r:id="rId20"/>
    <p:sldId id="2764" r:id="rId21"/>
    <p:sldId id="3754" r:id="rId22"/>
    <p:sldId id="2115" r:id="rId23"/>
    <p:sldId id="488" r:id="rId24"/>
    <p:sldId id="552" r:id="rId25"/>
    <p:sldId id="553" r:id="rId26"/>
    <p:sldId id="551" r:id="rId27"/>
    <p:sldId id="540" r:id="rId28"/>
    <p:sldId id="541" r:id="rId29"/>
    <p:sldId id="526" r:id="rId30"/>
    <p:sldId id="546" r:id="rId31"/>
    <p:sldId id="475" r:id="rId32"/>
    <p:sldId id="535" r:id="rId33"/>
    <p:sldId id="3755" r:id="rId34"/>
    <p:sldId id="2130" r:id="rId35"/>
    <p:sldId id="3758" r:id="rId36"/>
    <p:sldId id="3759" r:id="rId37"/>
    <p:sldId id="3760" r:id="rId38"/>
    <p:sldId id="311" r:id="rId39"/>
    <p:sldId id="309" r:id="rId40"/>
    <p:sldId id="318" r:id="rId41"/>
    <p:sldId id="2111" r:id="rId42"/>
    <p:sldId id="367" r:id="rId43"/>
    <p:sldId id="368" r:id="rId44"/>
    <p:sldId id="376" r:id="rId45"/>
    <p:sldId id="377" r:id="rId46"/>
    <p:sldId id="374" r:id="rId47"/>
    <p:sldId id="375" r:id="rId48"/>
    <p:sldId id="373" r:id="rId49"/>
    <p:sldId id="378" r:id="rId50"/>
    <p:sldId id="3756" r:id="rId51"/>
    <p:sldId id="282" r:id="rId52"/>
    <p:sldId id="370" r:id="rId53"/>
    <p:sldId id="405" r:id="rId54"/>
    <p:sldId id="406" r:id="rId55"/>
    <p:sldId id="407" r:id="rId56"/>
    <p:sldId id="408" r:id="rId57"/>
    <p:sldId id="409" r:id="rId58"/>
    <p:sldId id="410" r:id="rId59"/>
    <p:sldId id="380" r:id="rId60"/>
    <p:sldId id="399" r:id="rId61"/>
    <p:sldId id="384" r:id="rId62"/>
    <p:sldId id="404" r:id="rId63"/>
    <p:sldId id="400" r:id="rId64"/>
    <p:sldId id="3757" r:id="rId65"/>
    <p:sldId id="401" r:id="rId66"/>
    <p:sldId id="402" r:id="rId67"/>
    <p:sldId id="403" r:id="rId68"/>
    <p:sldId id="275" r:id="rId69"/>
    <p:sldId id="690" r:id="rId70"/>
    <p:sldId id="903" r:id="rId71"/>
    <p:sldId id="260" r:id="rId7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623" autoAdjust="0"/>
  </p:normalViewPr>
  <p:slideViewPr>
    <p:cSldViewPr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62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theme" Target="theme/theme1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6A736-0264-4E15-B1B7-31F6E3BE8928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1D6E3-C357-4A7F-8AB7-37B6FAADAA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59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1D6E3-C357-4A7F-8AB7-37B6FAADAA1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D444A-13B0-4ED5-B8BF-2205AC12399D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EBB96-B379-49AC-AE74-E51B18A01D92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7921C3BF-4B57-471A-9B2D-A0835B863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741D1D44-0E90-44B0-A622-EC7F2F03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37AEEDA2-A7A3-48A0-903A-031B1087A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9AF53D5-99B8-4BA4-B22D-AA67B48E57A0}" type="slidenum">
              <a:rPr lang="en-US" altLang="zh-CN"/>
              <a:pPr>
                <a:spcBef>
                  <a:spcPct val="0"/>
                </a:spcBef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474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99E126-2BFC-428D-8185-5E8462F8FCCF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3BF2D-0312-4955-9E0E-577757996FC3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B40CF-C9F3-4247-953A-B8DAD3B2C689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A386F-36DB-415D-A28D-B9B6F7E9788F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76676-4C7D-4036-84FE-9AEEF824E4B5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C0E611-C646-4512-ACC1-60AB234217CA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E71B0-5D96-414F-98D1-8F5EB9DA3FA3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228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4E67C07-4A89-4DAB-B02F-DCA9FD7644C9}" type="slidenum">
              <a:rPr lang="en-US" altLang="zh-CN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7921C3BF-4B57-471A-9B2D-A0835B863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741D1D44-0E90-44B0-A622-EC7F2F03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37AEEDA2-A7A3-48A0-903A-031B1087A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9AF53D5-99B8-4BA4-B22D-AA67B48E57A0}" type="slidenum">
              <a:rPr lang="en-US" altLang="zh-CN"/>
              <a:pPr>
                <a:spcBef>
                  <a:spcPct val="0"/>
                </a:spcBef>
              </a:pPr>
              <a:t>64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6396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1146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647571-BD21-47AC-93AF-2AB61CCD6BC1}" type="slidenum">
              <a:rPr lang="zh-TW" altLang="en-US">
                <a:ea typeface="新細明體" charset="-120"/>
              </a:rPr>
              <a:pPr/>
              <a:t>68</a:t>
            </a:fld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投影片圖像版面配置區 1">
            <a:extLst>
              <a:ext uri="{FF2B5EF4-FFF2-40B4-BE49-F238E27FC236}">
                <a16:creationId xmlns:a16="http://schemas.microsoft.com/office/drawing/2014/main" id="{44037E8E-072C-4B11-BDB8-B68774FDF6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備忘稿版面配置區 2">
            <a:extLst>
              <a:ext uri="{FF2B5EF4-FFF2-40B4-BE49-F238E27FC236}">
                <a16:creationId xmlns:a16="http://schemas.microsoft.com/office/drawing/2014/main" id="{002C8D71-EFDB-4FF5-BD72-D012D935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1012" name="投影片編號版面配置區 3">
            <a:extLst>
              <a:ext uri="{FF2B5EF4-FFF2-40B4-BE49-F238E27FC236}">
                <a16:creationId xmlns:a16="http://schemas.microsoft.com/office/drawing/2014/main" id="{3C103000-1EC4-4914-BE8C-18AF6D2ED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86A4524-BB09-4D79-9606-FDFAA776E367}" type="slidenum">
              <a:rPr lang="en-US" altLang="zh-CN"/>
              <a:pPr>
                <a:spcBef>
                  <a:spcPct val="0"/>
                </a:spcBef>
              </a:pPr>
              <a:t>69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9B179-8D3B-4377-8D1D-85B4E92CAC68}" type="slidenum">
              <a:rPr lang="en-US" altLang="zh-CN" smtClean="0"/>
              <a:pPr/>
              <a:t>71</a:t>
            </a:fld>
            <a:endParaRPr lang="en-US" altLang="zh-CN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41B8F0D4-46F1-4D85-862E-CCD7632B8F5F}" type="slidenum">
              <a:rPr lang="en-US" altLang="zh-CN" sz="1200" b="0"/>
              <a:pPr algn="r"/>
              <a:t>71</a:t>
            </a:fld>
            <a:endParaRPr lang="en-US" altLang="zh-CN" sz="1200" b="0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0F4B-DBE4-4645-B749-B935A39A121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44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0F4B-DBE4-4645-B749-B935A39A121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58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7921C3BF-4B57-471A-9B2D-A0835B863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741D1D44-0E90-44B0-A622-EC7F2F03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37AEEDA2-A7A3-48A0-903A-031B1087A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9AF53D5-99B8-4BA4-B22D-AA67B48E57A0}" type="slidenum">
              <a:rPr lang="en-US" altLang="zh-CN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7921C3BF-4B57-471A-9B2D-A0835B863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741D1D44-0E90-44B0-A622-EC7F2F03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37AEEDA2-A7A3-48A0-903A-031B1087A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9AF53D5-99B8-4BA4-B22D-AA67B48E57A0}" type="slidenum">
              <a:rPr lang="en-US" altLang="zh-CN"/>
              <a:pPr>
                <a:spcBef>
                  <a:spcPct val="0"/>
                </a:spcBef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952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F53C-30BC-4784-87D2-5D2F5EE76AA1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40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08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90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243" y="654026"/>
            <a:ext cx="8229600" cy="703283"/>
          </a:xfrm>
          <a:prstGeom prst="rect">
            <a:avLst/>
          </a:prstGeom>
        </p:spPr>
        <p:txBody>
          <a:bodyPr/>
          <a:lstStyle>
            <a:lvl1pPr algn="l">
              <a:defRPr sz="3100" b="1">
                <a:solidFill>
                  <a:schemeClr val="accent6"/>
                </a:solidFill>
                <a:latin typeface="SimHei" pitchFamily="2" charset="-122"/>
                <a:ea typeface="SimHei" pitchFamily="2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72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17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88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97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21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5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6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27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7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E89F-7EFC-41D9-852B-4A6B342DB6F6}" type="datetimeFigureOut">
              <a:rPr lang="zh-TW" altLang="en-US" smtClean="0"/>
              <a:pPr/>
              <a:t>2021/9/12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145A-E11E-4A81-90B2-AB008F86D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0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700" r:id="rId13"/>
    <p:sldLayoutId id="21474837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19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jpe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9.jpeg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g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jp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emf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3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8.jpe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1.jpe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3.png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45.emf" /><Relationship Id="rId5" Type="http://schemas.openxmlformats.org/officeDocument/2006/relationships/oleObject" Target="../embeddings/oleObject1.bin" /><Relationship Id="rId4" Type="http://schemas.openxmlformats.org/officeDocument/2006/relationships/image" Target="../media/image5.jpe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g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7.jpeg" /><Relationship Id="rId4" Type="http://schemas.openxmlformats.org/officeDocument/2006/relationships/image" Target="../media/image56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8.jpeg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0.jpeg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2.jpeg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4.jpeg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g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6.jpeg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8.jpeg" /><Relationship Id="rId4" Type="http://schemas.openxmlformats.org/officeDocument/2006/relationships/image" Target="../media/image67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0.jpeg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71.gif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6" y="1153331"/>
            <a:ext cx="7270549" cy="45513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49" y="981863"/>
            <a:ext cx="1755206" cy="21208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0350"/>
            <a:ext cx="2559336" cy="19304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7C6A335-518E-49BD-92D7-6E2259F67870}"/>
              </a:ext>
            </a:extLst>
          </p:cNvPr>
          <p:cNvSpPr txBox="1"/>
          <p:nvPr/>
        </p:nvSpPr>
        <p:spPr>
          <a:xfrm>
            <a:off x="1384611" y="2188654"/>
            <a:ext cx="44304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線上講座主題</a:t>
            </a:r>
            <a:r>
              <a:rPr lang="en-US" altLang="zh-TW" sz="21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認識翻轉教育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從數位化趨勢與轉型透視教育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適應未來的關鍵性能力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品格力的重視與培養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C18F60A-751E-44AE-96ED-80ABB181CE02}"/>
              </a:ext>
            </a:extLst>
          </p:cNvPr>
          <p:cNvSpPr/>
          <p:nvPr/>
        </p:nvSpPr>
        <p:spPr>
          <a:xfrm>
            <a:off x="3245096" y="3945276"/>
            <a:ext cx="4514294" cy="1546577"/>
          </a:xfrm>
          <a:prstGeom prst="rect">
            <a:avLst/>
          </a:prstGeom>
          <a:solidFill>
            <a:srgbClr val="3216AA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700" b="1" dirty="0">
                <a:solidFill>
                  <a:schemeClr val="bg1"/>
                </a:solidFill>
                <a:latin typeface="文鼎中黑" pitchFamily="49" charset="-120"/>
                <a:ea typeface="文鼎中黑" pitchFamily="49" charset="-120"/>
              </a:rPr>
              <a:t> 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講座日期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110/09/12(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</a:p>
          <a:p>
            <a:pPr>
              <a:spcBef>
                <a:spcPct val="50000"/>
              </a:spcBef>
            </a:pP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2.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講座時間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09:00—12:00</a:t>
            </a:r>
          </a:p>
          <a:p>
            <a:pPr>
              <a:spcBef>
                <a:spcPct val="50000"/>
              </a:spcBef>
            </a:pP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3.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線上平台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  meet </a:t>
            </a:r>
          </a:p>
          <a:p>
            <a:pPr>
              <a:spcBef>
                <a:spcPct val="50000"/>
              </a:spcBef>
            </a:pP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4.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</a:t>
            </a:r>
            <a:r>
              <a: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基隆暖西國小</a:t>
            </a:r>
            <a:endParaRPr lang="en-US" altLang="zh-TW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8F6F579-2F03-4554-8138-20BE32FB24F2}"/>
              </a:ext>
            </a:extLst>
          </p:cNvPr>
          <p:cNvSpPr>
            <a:spLocks/>
          </p:cNvSpPr>
          <p:nvPr/>
        </p:nvSpPr>
        <p:spPr bwMode="auto">
          <a:xfrm>
            <a:off x="5893356" y="1678689"/>
            <a:ext cx="1548099" cy="139578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AA4E281A-D780-45B8-A41D-E915326B4C63}"/>
              </a:ext>
            </a:extLst>
          </p:cNvPr>
          <p:cNvSpPr txBox="1"/>
          <p:nvPr/>
        </p:nvSpPr>
        <p:spPr>
          <a:xfrm>
            <a:off x="6104041" y="1720739"/>
            <a:ext cx="1223412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</a:t>
            </a:r>
            <a:endParaRPr lang="en-US" altLang="zh-TW" sz="405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endParaRPr lang="en-US" altLang="zh-TW" sz="405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5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C810D3F-C7EA-46F1-AA97-2BC85E5B69A8}"/>
              </a:ext>
            </a:extLst>
          </p:cNvPr>
          <p:cNvSpPr txBox="1"/>
          <p:nvPr/>
        </p:nvSpPr>
        <p:spPr>
          <a:xfrm>
            <a:off x="1384611" y="3945276"/>
            <a:ext cx="1782671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王世勳        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1C217E5D-BFFD-4181-A6B8-244F23E1F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653" y="762804"/>
            <a:ext cx="5829300" cy="1372321"/>
          </a:xfrm>
        </p:spPr>
        <p:txBody>
          <a:bodyPr>
            <a:normAutofit/>
          </a:bodyPr>
          <a:lstStyle/>
          <a:p>
            <a:r>
              <a:rPr lang="zh-TW" altLang="en-US" sz="3000" b="1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從世界的翻轉看孩子的教育</a:t>
            </a:r>
          </a:p>
        </p:txBody>
      </p:sp>
    </p:spTree>
    <p:extLst>
      <p:ext uri="{BB962C8B-B14F-4D97-AF65-F5344CB8AC3E}">
        <p14:creationId xmlns:p14="http://schemas.microsoft.com/office/powerpoint/2010/main" val="22310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088" y="548680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「翻轉教室」是</a:t>
            </a:r>
            <a:r>
              <a:rPr lang="en-US" altLang="zh-TW" sz="4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  <a:p>
            <a:endParaRPr lang="en-US" altLang="zh-TW" sz="4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增加師生互動與個別接觸的方法。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學生可以為自身學習負責的環境。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在教室裏，教師不是講台上的聖人，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而是學生身旁的引導者。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結合了直接講授與建構式學習。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學生若因生病或課外活動缺席時，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學習進度將不致落後。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可永久地保存課程內容以供檢閱或修正。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課程上全體學生皆投入於學習活動。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全體學生皆可獲得適性化教育 。</a:t>
            </a:r>
          </a:p>
        </p:txBody>
      </p:sp>
    </p:spTree>
    <p:extLst>
      <p:ext uri="{BB962C8B-B14F-4D97-AF65-F5344CB8AC3E}">
        <p14:creationId xmlns:p14="http://schemas.microsoft.com/office/powerpoint/2010/main" val="17765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136" y="2040827"/>
            <a:ext cx="8425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思考如何更有效益的運用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課堂互動時間</a:t>
            </a:r>
          </a:p>
        </p:txBody>
      </p:sp>
      <p:sp>
        <p:nvSpPr>
          <p:cNvPr id="3" name="矩形 2"/>
          <p:cNvSpPr/>
          <p:nvPr/>
        </p:nvSpPr>
        <p:spPr>
          <a:xfrm>
            <a:off x="2627784" y="620688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翻轉教室</a:t>
            </a:r>
          </a:p>
        </p:txBody>
      </p:sp>
      <p:sp>
        <p:nvSpPr>
          <p:cNvPr id="4" name="矩形 3"/>
          <p:cNvSpPr/>
          <p:nvPr/>
        </p:nvSpPr>
        <p:spPr>
          <a:xfrm>
            <a:off x="365776" y="2996952"/>
            <a:ext cx="8460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將比較屬於單向傳授的部分，讓學生自  </a:t>
            </a:r>
            <a:endParaRPr lang="en-US" altLang="zh-TW" sz="36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行學習</a:t>
            </a:r>
            <a:r>
              <a:rPr lang="en-US" altLang="zh-TW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面對面的時間用於解決個別問  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756" y="5079753"/>
            <a:ext cx="8748464" cy="1384995"/>
          </a:xfrm>
          <a:prstGeom prst="rect">
            <a:avLst/>
          </a:prstGeom>
          <a:solidFill>
            <a:srgbClr val="3333FF"/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整個教學過程中，讓學生主動地去了解、探索問題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及深入思考，才能真正地讓學習深化，而學生所培養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的自主學習態度也是一切創新研究的根本。</a:t>
            </a:r>
          </a:p>
        </p:txBody>
      </p:sp>
    </p:spTree>
    <p:extLst>
      <p:ext uri="{BB962C8B-B14F-4D97-AF65-F5344CB8AC3E}">
        <p14:creationId xmlns:p14="http://schemas.microsoft.com/office/powerpoint/2010/main" val="26807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tld.ntu.edu.tw/_epaper/eweb/uploadfile/20130616230219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" y="1772816"/>
            <a:ext cx="50405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00236" y="482769"/>
            <a:ext cx="6981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翻轉教學中發展高階能力圖示</a:t>
            </a:r>
          </a:p>
        </p:txBody>
      </p:sp>
      <p:sp>
        <p:nvSpPr>
          <p:cNvPr id="3" name="矩形 2"/>
          <p:cNvSpPr/>
          <p:nvPr/>
        </p:nvSpPr>
        <p:spPr>
          <a:xfrm>
            <a:off x="5204651" y="2060848"/>
            <a:ext cx="3057247" cy="584775"/>
          </a:xfrm>
          <a:prstGeom prst="rect">
            <a:avLst/>
          </a:prstGeom>
          <a:solidFill>
            <a:srgbClr val="3333FF"/>
          </a:solidFill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讓學生成為主角</a:t>
            </a:r>
          </a:p>
        </p:txBody>
      </p:sp>
      <p:sp>
        <p:nvSpPr>
          <p:cNvPr id="4" name="矩形 3"/>
          <p:cNvSpPr/>
          <p:nvPr/>
        </p:nvSpPr>
        <p:spPr>
          <a:xfrm>
            <a:off x="4283968" y="3284984"/>
            <a:ext cx="4698722" cy="1077218"/>
          </a:xfrm>
          <a:prstGeom prst="rect">
            <a:avLst/>
          </a:prstGeom>
          <a:solidFill>
            <a:srgbClr val="3333FF"/>
          </a:solidFill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好奇心和思考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才是學生學習的最佳動力</a:t>
            </a:r>
          </a:p>
        </p:txBody>
      </p:sp>
      <p:sp>
        <p:nvSpPr>
          <p:cNvPr id="5" name="矩形 4"/>
          <p:cNvSpPr/>
          <p:nvPr/>
        </p:nvSpPr>
        <p:spPr>
          <a:xfrm>
            <a:off x="5204651" y="5229200"/>
            <a:ext cx="3467616" cy="584775"/>
          </a:xfrm>
          <a:prstGeom prst="rect">
            <a:avLst/>
          </a:prstGeom>
          <a:solidFill>
            <a:srgbClr val="3333FF"/>
          </a:solidFill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讓學生多上台發表</a:t>
            </a:r>
          </a:p>
        </p:txBody>
      </p:sp>
    </p:spTree>
    <p:extLst>
      <p:ext uri="{BB962C8B-B14F-4D97-AF65-F5344CB8AC3E}">
        <p14:creationId xmlns:p14="http://schemas.microsoft.com/office/powerpoint/2010/main" val="4489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页脚占位符 3"/>
          <p:cNvSpPr txBox="1">
            <a:spLocks noGrp="1"/>
          </p:cNvSpPr>
          <p:nvPr/>
        </p:nvSpPr>
        <p:spPr bwMode="auto">
          <a:xfrm>
            <a:off x="7046913" y="638175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   </a:t>
            </a:r>
          </a:p>
          <a:p>
            <a:pPr eaLnBrk="1" hangingPunct="1"/>
            <a:r>
              <a:rPr lang="en-US" altLang="zh-CN"/>
              <a:t>   </a:t>
            </a:r>
          </a:p>
        </p:txBody>
      </p:sp>
      <p:sp>
        <p:nvSpPr>
          <p:cNvPr id="64515" name="Rectangle 20"/>
          <p:cNvSpPr>
            <a:spLocks noChangeArrowheads="1"/>
          </p:cNvSpPr>
          <p:nvPr/>
        </p:nvSpPr>
        <p:spPr bwMode="auto">
          <a:xfrm>
            <a:off x="395288" y="2619375"/>
            <a:ext cx="3452812" cy="53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16" name="Rectangle 21"/>
          <p:cNvSpPr>
            <a:spLocks noChangeArrowheads="1"/>
          </p:cNvSpPr>
          <p:nvPr/>
        </p:nvSpPr>
        <p:spPr bwMode="auto">
          <a:xfrm>
            <a:off x="395288" y="3841750"/>
            <a:ext cx="3452812" cy="53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17" name="Rectangle 22"/>
          <p:cNvSpPr>
            <a:spLocks noChangeArrowheads="1"/>
          </p:cNvSpPr>
          <p:nvPr/>
        </p:nvSpPr>
        <p:spPr bwMode="auto">
          <a:xfrm>
            <a:off x="395288" y="5060950"/>
            <a:ext cx="3452812" cy="53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18" name="Rectangle 23"/>
          <p:cNvSpPr>
            <a:spLocks noChangeArrowheads="1"/>
          </p:cNvSpPr>
          <p:nvPr/>
        </p:nvSpPr>
        <p:spPr bwMode="auto">
          <a:xfrm>
            <a:off x="395288" y="6327775"/>
            <a:ext cx="3452812" cy="53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19" name="Rectangle 24"/>
          <p:cNvSpPr>
            <a:spLocks noChangeArrowheads="1"/>
          </p:cNvSpPr>
          <p:nvPr/>
        </p:nvSpPr>
        <p:spPr bwMode="auto">
          <a:xfrm>
            <a:off x="395288" y="1685925"/>
            <a:ext cx="3452812" cy="53975"/>
          </a:xfrm>
          <a:prstGeom prst="rect">
            <a:avLst/>
          </a:prstGeom>
          <a:gradFill rotWithShape="1">
            <a:gsLst>
              <a:gs pos="0">
                <a:srgbClr val="584973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20" name="Rectangle 25"/>
          <p:cNvSpPr>
            <a:spLocks noChangeArrowheads="1"/>
          </p:cNvSpPr>
          <p:nvPr/>
        </p:nvSpPr>
        <p:spPr bwMode="auto">
          <a:xfrm>
            <a:off x="395288" y="2908300"/>
            <a:ext cx="3452812" cy="53975"/>
          </a:xfrm>
          <a:prstGeom prst="rect">
            <a:avLst/>
          </a:prstGeom>
          <a:gradFill rotWithShape="1">
            <a:gsLst>
              <a:gs pos="0">
                <a:srgbClr val="3B4A7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21" name="Rectangle 26"/>
          <p:cNvSpPr>
            <a:spLocks noChangeArrowheads="1"/>
          </p:cNvSpPr>
          <p:nvPr/>
        </p:nvSpPr>
        <p:spPr bwMode="auto">
          <a:xfrm>
            <a:off x="395288" y="4127500"/>
            <a:ext cx="3452812" cy="53975"/>
          </a:xfrm>
          <a:prstGeom prst="rect">
            <a:avLst/>
          </a:prstGeom>
          <a:gradFill rotWithShape="1">
            <a:gsLst>
              <a:gs pos="0">
                <a:srgbClr val="3E717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22" name="Rectangle 27"/>
          <p:cNvSpPr>
            <a:spLocks noChangeArrowheads="1"/>
          </p:cNvSpPr>
          <p:nvPr/>
        </p:nvSpPr>
        <p:spPr bwMode="auto">
          <a:xfrm>
            <a:off x="395288" y="5394325"/>
            <a:ext cx="3452812" cy="53975"/>
          </a:xfrm>
          <a:prstGeom prst="rect">
            <a:avLst/>
          </a:prstGeom>
          <a:gradFill rotWithShape="1">
            <a:gsLst>
              <a:gs pos="0">
                <a:srgbClr val="3E366C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23" name="Rectangle 32"/>
          <p:cNvSpPr>
            <a:spLocks noChangeArrowheads="1"/>
          </p:cNvSpPr>
          <p:nvPr/>
        </p:nvSpPr>
        <p:spPr bwMode="auto">
          <a:xfrm flipH="1">
            <a:off x="5335588" y="2619375"/>
            <a:ext cx="3452812" cy="53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24" name="Rectangle 33"/>
          <p:cNvSpPr>
            <a:spLocks noChangeArrowheads="1"/>
          </p:cNvSpPr>
          <p:nvPr/>
        </p:nvSpPr>
        <p:spPr bwMode="auto">
          <a:xfrm flipH="1">
            <a:off x="5335588" y="3841750"/>
            <a:ext cx="3452812" cy="53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25" name="Rectangle 34"/>
          <p:cNvSpPr>
            <a:spLocks noChangeArrowheads="1"/>
          </p:cNvSpPr>
          <p:nvPr/>
        </p:nvSpPr>
        <p:spPr bwMode="auto">
          <a:xfrm flipH="1">
            <a:off x="5335588" y="5060950"/>
            <a:ext cx="3452812" cy="53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26" name="Rectangle 35"/>
          <p:cNvSpPr>
            <a:spLocks noChangeArrowheads="1"/>
          </p:cNvSpPr>
          <p:nvPr/>
        </p:nvSpPr>
        <p:spPr bwMode="auto">
          <a:xfrm flipH="1">
            <a:off x="5335588" y="6327775"/>
            <a:ext cx="3452812" cy="53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27" name="Rectangle 36"/>
          <p:cNvSpPr>
            <a:spLocks noChangeArrowheads="1"/>
          </p:cNvSpPr>
          <p:nvPr/>
        </p:nvSpPr>
        <p:spPr bwMode="auto">
          <a:xfrm flipH="1">
            <a:off x="5335588" y="1685925"/>
            <a:ext cx="3452812" cy="53975"/>
          </a:xfrm>
          <a:prstGeom prst="rect">
            <a:avLst/>
          </a:prstGeom>
          <a:gradFill rotWithShape="1">
            <a:gsLst>
              <a:gs pos="0">
                <a:srgbClr val="584973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28" name="Rectangle 37"/>
          <p:cNvSpPr>
            <a:spLocks noChangeArrowheads="1"/>
          </p:cNvSpPr>
          <p:nvPr/>
        </p:nvSpPr>
        <p:spPr bwMode="auto">
          <a:xfrm flipH="1">
            <a:off x="5335588" y="2908300"/>
            <a:ext cx="3452812" cy="53975"/>
          </a:xfrm>
          <a:prstGeom prst="rect">
            <a:avLst/>
          </a:prstGeom>
          <a:gradFill rotWithShape="1">
            <a:gsLst>
              <a:gs pos="0">
                <a:srgbClr val="3B4A7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29" name="Rectangle 38"/>
          <p:cNvSpPr>
            <a:spLocks noChangeArrowheads="1"/>
          </p:cNvSpPr>
          <p:nvPr/>
        </p:nvSpPr>
        <p:spPr bwMode="auto">
          <a:xfrm flipH="1">
            <a:off x="5335588" y="4127500"/>
            <a:ext cx="3452812" cy="53975"/>
          </a:xfrm>
          <a:prstGeom prst="rect">
            <a:avLst/>
          </a:prstGeom>
          <a:gradFill rotWithShape="1">
            <a:gsLst>
              <a:gs pos="0">
                <a:srgbClr val="3E717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30" name="Rectangle 39"/>
          <p:cNvSpPr>
            <a:spLocks noChangeArrowheads="1"/>
          </p:cNvSpPr>
          <p:nvPr/>
        </p:nvSpPr>
        <p:spPr bwMode="auto">
          <a:xfrm flipH="1">
            <a:off x="5335588" y="5394325"/>
            <a:ext cx="3452812" cy="53975"/>
          </a:xfrm>
          <a:prstGeom prst="rect">
            <a:avLst/>
          </a:prstGeom>
          <a:gradFill rotWithShape="1">
            <a:gsLst>
              <a:gs pos="0">
                <a:srgbClr val="3E366C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64543" name="Rectangle 69"/>
          <p:cNvSpPr>
            <a:spLocks noChangeArrowheads="1"/>
          </p:cNvSpPr>
          <p:nvPr/>
        </p:nvSpPr>
        <p:spPr bwMode="auto">
          <a:xfrm>
            <a:off x="5329238" y="1743075"/>
            <a:ext cx="3452812" cy="8985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none" rIns="25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latinLnBrk="1" hangingPunct="1"/>
            <a:r>
              <a:rPr kumimoji="1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翻轉教室學習模式</a:t>
            </a:r>
            <a:endParaRPr kumimoji="1" lang="ko-KR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黑体" pitchFamily="2" charset="-122"/>
            </a:endParaRPr>
          </a:p>
        </p:txBody>
      </p:sp>
      <p:sp>
        <p:nvSpPr>
          <p:cNvPr id="64544" name="Rectangle 70"/>
          <p:cNvSpPr>
            <a:spLocks noChangeArrowheads="1"/>
          </p:cNvSpPr>
          <p:nvPr/>
        </p:nvSpPr>
        <p:spPr bwMode="auto">
          <a:xfrm>
            <a:off x="5329238" y="2965450"/>
            <a:ext cx="3452812" cy="8985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none" rIns="25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latinLnBrk="1" hangingPunct="1"/>
            <a:r>
              <a:rPr kumimoji="1" lang="ko-KR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Malgun Gothic Semilight" panose="020B0502040204020203" pitchFamily="34" charset="-120"/>
                <a:cs typeface="Malgun Gothic Semilight" panose="020B0502040204020203" pitchFamily="34" charset="-120"/>
              </a:rPr>
              <a:t>課前自學</a:t>
            </a:r>
          </a:p>
        </p:txBody>
      </p:sp>
      <p:sp>
        <p:nvSpPr>
          <p:cNvPr id="64545" name="Rectangle 71"/>
          <p:cNvSpPr>
            <a:spLocks noChangeArrowheads="1"/>
          </p:cNvSpPr>
          <p:nvPr/>
        </p:nvSpPr>
        <p:spPr bwMode="auto">
          <a:xfrm>
            <a:off x="5329238" y="4184650"/>
            <a:ext cx="3452812" cy="8985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none" rIns="25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latinLnBrk="1" hangingPunct="1"/>
            <a:r>
              <a:rPr kumimoji="1" lang="ko-KR" altLang="en-US" sz="2800" b="1" dirty="0">
                <a:solidFill>
                  <a:srgbClr val="7030A0"/>
                </a:solidFill>
                <a:latin typeface="Segoe UI Black" panose="020B0A02040204020203" pitchFamily="34" charset="0"/>
                <a:ea typeface="黑体" pitchFamily="2" charset="-122"/>
                <a:cs typeface="Segoe UI Black" panose="020B0A02040204020203" pitchFamily="34" charset="0"/>
              </a:rPr>
              <a:t>課堂互動</a:t>
            </a:r>
          </a:p>
        </p:txBody>
      </p:sp>
      <p:sp>
        <p:nvSpPr>
          <p:cNvPr id="64546" name="Rectangle 72"/>
          <p:cNvSpPr>
            <a:spLocks noChangeArrowheads="1"/>
          </p:cNvSpPr>
          <p:nvPr/>
        </p:nvSpPr>
        <p:spPr bwMode="auto">
          <a:xfrm>
            <a:off x="4572000" y="5451475"/>
            <a:ext cx="4210050" cy="8985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none" rIns="25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latinLnBrk="1" hangingPunct="1"/>
            <a:r>
              <a:rPr kumimoji="1" lang="zh-TW" altLang="en-US" sz="2800" b="1" dirty="0">
                <a:solidFill>
                  <a:srgbClr val="7030A0"/>
                </a:solidFill>
                <a:latin typeface="Malgun Gothic Semilight" panose="020B0502040204020203" pitchFamily="34" charset="-120"/>
                <a:ea typeface="Malgun Gothic Semilight" panose="020B0502040204020203" pitchFamily="34" charset="-120"/>
                <a:cs typeface="Malgun Gothic Semilight" panose="020B0502040204020203" pitchFamily="34" charset="-120"/>
              </a:rPr>
              <a:t>課後社群活動或延伸學習</a:t>
            </a:r>
            <a:endParaRPr kumimoji="1" lang="ko-KR" altLang="en-US" sz="2800" b="1" dirty="0">
              <a:solidFill>
                <a:srgbClr val="7030A0"/>
              </a:solidFill>
              <a:latin typeface="Malgun Gothic Semilight" panose="020B0502040204020203" pitchFamily="34" charset="-120"/>
              <a:ea typeface="Malgun Gothic Semilight" panose="020B0502040204020203" pitchFamily="34" charset="-120"/>
              <a:cs typeface="Malgun Gothic Semilight" panose="020B0502040204020203" pitchFamily="34" charset="-120"/>
            </a:endParaRPr>
          </a:p>
        </p:txBody>
      </p:sp>
      <p:sp>
        <p:nvSpPr>
          <p:cNvPr id="64547" name="Rectangle 73"/>
          <p:cNvSpPr>
            <a:spLocks noChangeArrowheads="1"/>
          </p:cNvSpPr>
          <p:nvPr/>
        </p:nvSpPr>
        <p:spPr bwMode="auto">
          <a:xfrm>
            <a:off x="395288" y="1743075"/>
            <a:ext cx="3452812" cy="898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none" lIns="25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1" hangingPunct="1"/>
            <a:r>
              <a:rPr kumimoji="1"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傳統的教學模式順序</a:t>
            </a:r>
            <a:endParaRPr kumimoji="1" lang="ko-KR" altLang="en-US" sz="2800" b="1" dirty="0">
              <a:solidFill>
                <a:srgbClr val="00B050"/>
              </a:solidFill>
              <a:latin typeface="微軟正黑體" panose="020B0604030504040204" pitchFamily="34" charset="-120"/>
              <a:ea typeface="黑体" pitchFamily="2" charset="-122"/>
            </a:endParaRPr>
          </a:p>
        </p:txBody>
      </p:sp>
      <p:sp>
        <p:nvSpPr>
          <p:cNvPr id="64548" name="Rectangle 74"/>
          <p:cNvSpPr>
            <a:spLocks noChangeArrowheads="1"/>
          </p:cNvSpPr>
          <p:nvPr/>
        </p:nvSpPr>
        <p:spPr bwMode="auto">
          <a:xfrm>
            <a:off x="395288" y="2965450"/>
            <a:ext cx="3452812" cy="898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none" lIns="25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1" hangingPunct="1"/>
            <a:r>
              <a:rPr kumimoji="1" lang="ko-KR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黑体" pitchFamily="2" charset="-122"/>
              </a:rPr>
              <a:t>課程預習</a:t>
            </a:r>
          </a:p>
        </p:txBody>
      </p:sp>
      <p:sp>
        <p:nvSpPr>
          <p:cNvPr id="64549" name="Rectangle 75"/>
          <p:cNvSpPr>
            <a:spLocks noChangeArrowheads="1"/>
          </p:cNvSpPr>
          <p:nvPr/>
        </p:nvSpPr>
        <p:spPr bwMode="auto">
          <a:xfrm>
            <a:off x="395288" y="4184650"/>
            <a:ext cx="3452812" cy="898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none" lIns="25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1" hangingPunct="1"/>
            <a:r>
              <a:rPr kumimoji="1" lang="ko-KR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黑体" pitchFamily="2" charset="-122"/>
              </a:rPr>
              <a:t>課堂講解</a:t>
            </a:r>
          </a:p>
        </p:txBody>
      </p:sp>
      <p:sp>
        <p:nvSpPr>
          <p:cNvPr id="64550" name="Rectangle 76"/>
          <p:cNvSpPr>
            <a:spLocks noChangeArrowheads="1"/>
          </p:cNvSpPr>
          <p:nvPr/>
        </p:nvSpPr>
        <p:spPr bwMode="auto">
          <a:xfrm>
            <a:off x="395288" y="5451475"/>
            <a:ext cx="3452812" cy="898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none" lIns="25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1" hangingPunct="1"/>
            <a:r>
              <a:rPr kumimoji="1" lang="ko-KR" altLang="en-US" sz="2800" b="1" dirty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課後作業</a:t>
            </a:r>
          </a:p>
        </p:txBody>
      </p:sp>
      <p:sp>
        <p:nvSpPr>
          <p:cNvPr id="3" name="矩形 2"/>
          <p:cNvSpPr/>
          <p:nvPr/>
        </p:nvSpPr>
        <p:spPr>
          <a:xfrm>
            <a:off x="1043608" y="908720"/>
            <a:ext cx="2031325" cy="646331"/>
          </a:xfrm>
          <a:prstGeom prst="rect">
            <a:avLst/>
          </a:prstGeom>
          <a:solidFill>
            <a:srgbClr val="3333FF"/>
          </a:solidFill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成效不彰</a:t>
            </a:r>
          </a:p>
        </p:txBody>
      </p:sp>
      <p:sp>
        <p:nvSpPr>
          <p:cNvPr id="4" name="矩形 3"/>
          <p:cNvSpPr/>
          <p:nvPr/>
        </p:nvSpPr>
        <p:spPr>
          <a:xfrm>
            <a:off x="5738555" y="939497"/>
            <a:ext cx="2954655" cy="646331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以學生為中心</a:t>
            </a:r>
          </a:p>
        </p:txBody>
      </p:sp>
    </p:spTree>
    <p:extLst>
      <p:ext uri="{BB962C8B-B14F-4D97-AF65-F5344CB8AC3E}">
        <p14:creationId xmlns:p14="http://schemas.microsoft.com/office/powerpoint/2010/main" val="25316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3" grpId="0" animBg="1"/>
      <p:bldP spid="64544" grpId="0" animBg="1"/>
      <p:bldP spid="64545" grpId="0" animBg="1"/>
      <p:bldP spid="64546" grpId="0" animBg="1"/>
      <p:bldP spid="64548" grpId="0" animBg="1"/>
      <p:bldP spid="64549" grpId="0" animBg="1"/>
      <p:bldP spid="64550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0178" y="332656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學生自學形式包括的項目</a:t>
            </a:r>
          </a:p>
        </p:txBody>
      </p:sp>
      <p:sp>
        <p:nvSpPr>
          <p:cNvPr id="3" name="矩形 2"/>
          <p:cNvSpPr/>
          <p:nvPr/>
        </p:nvSpPr>
        <p:spPr>
          <a:xfrm>
            <a:off x="182407" y="1340768"/>
            <a:ext cx="3361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觀看課堂教學錄影</a:t>
            </a:r>
          </a:p>
        </p:txBody>
      </p:sp>
      <p:sp>
        <p:nvSpPr>
          <p:cNvPr id="4" name="矩形 3"/>
          <p:cNvSpPr/>
          <p:nvPr/>
        </p:nvSpPr>
        <p:spPr>
          <a:xfrm>
            <a:off x="158612" y="2102999"/>
            <a:ext cx="3488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聆聽課堂講授錄音</a:t>
            </a:r>
          </a:p>
        </p:txBody>
      </p:sp>
      <p:sp>
        <p:nvSpPr>
          <p:cNvPr id="5" name="矩形 4"/>
          <p:cNvSpPr/>
          <p:nvPr/>
        </p:nvSpPr>
        <p:spPr>
          <a:xfrm>
            <a:off x="168759" y="2828844"/>
            <a:ext cx="37208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精讀進階版的電子書</a:t>
            </a:r>
            <a:endParaRPr lang="en-US" altLang="zh-TW" sz="28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(e-book)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6" name="矩形 5"/>
          <p:cNvSpPr/>
          <p:nvPr/>
        </p:nvSpPr>
        <p:spPr>
          <a:xfrm>
            <a:off x="158612" y="3782951"/>
            <a:ext cx="4413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與同儕們在線上合作學習</a:t>
            </a:r>
          </a:p>
        </p:txBody>
      </p:sp>
      <p:sp>
        <p:nvSpPr>
          <p:cNvPr id="7" name="矩形 6"/>
          <p:cNvSpPr/>
          <p:nvPr/>
        </p:nvSpPr>
        <p:spPr>
          <a:xfrm>
            <a:off x="4401849" y="1207933"/>
            <a:ext cx="4572000" cy="95410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學生可以自己掌握教材內容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、學習步調與學習風格</a:t>
            </a:r>
          </a:p>
        </p:txBody>
      </p:sp>
      <p:sp>
        <p:nvSpPr>
          <p:cNvPr id="8" name="矩形 7"/>
          <p:cNvSpPr/>
          <p:nvPr/>
        </p:nvSpPr>
        <p:spPr>
          <a:xfrm>
            <a:off x="4427984" y="2364609"/>
            <a:ext cx="4093293" cy="138499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教師的角色則從知識的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「教導者」轉型為學習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的「引導者」</a:t>
            </a:r>
          </a:p>
        </p:txBody>
      </p:sp>
      <p:sp>
        <p:nvSpPr>
          <p:cNvPr id="9" name="矩形 8"/>
          <p:cNvSpPr/>
          <p:nvPr/>
        </p:nvSpPr>
        <p:spPr>
          <a:xfrm>
            <a:off x="4427984" y="4156319"/>
            <a:ext cx="4572000" cy="2246769"/>
          </a:xfrm>
          <a:prstGeom prst="rect">
            <a:avLst/>
          </a:prstGeom>
          <a:solidFill>
            <a:srgbClr val="3333FF"/>
          </a:solidFill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融合了混成式學習、探索式學習、問題導向式學習，讓學生以實作、合作學習的形式進行交流互動，甚至為現實問題提出可行的解決方案</a:t>
            </a:r>
          </a:p>
        </p:txBody>
      </p:sp>
    </p:spTree>
    <p:extLst>
      <p:ext uri="{BB962C8B-B14F-4D97-AF65-F5344CB8AC3E}">
        <p14:creationId xmlns:p14="http://schemas.microsoft.com/office/powerpoint/2010/main" val="12284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44999694-FC42-426D-8DC7-D26536DE5F6B}"/>
              </a:ext>
            </a:extLst>
          </p:cNvPr>
          <p:cNvSpPr txBox="1"/>
          <p:nvPr/>
        </p:nvSpPr>
        <p:spPr>
          <a:xfrm>
            <a:off x="726515" y="548680"/>
            <a:ext cx="76909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新冠疫情肆虐的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，讓全球線上學習呈現爆炸性的成長，台灣線上教育指標品牌「學習吧</a:t>
            </a:r>
            <a:r>
              <a:rPr lang="en-US" altLang="zh-TW" sz="28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LearnMode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」（以下稱學習吧），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年使用人數成長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265%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，突破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250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</a:t>
            </a:r>
          </a:p>
        </p:txBody>
      </p:sp>
      <p:pic>
        <p:nvPicPr>
          <p:cNvPr id="120842" name="Picture 10">
            <a:extLst>
              <a:ext uri="{FF2B5EF4-FFF2-40B4-BE49-F238E27FC236}">
                <a16:creationId xmlns:a16="http://schemas.microsoft.com/office/drawing/2014/main" id="{08FBBE5A-A9F6-402E-A1FA-BD8755DE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695950" cy="38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8900000">
            <a:off x="1368112" y="2878380"/>
            <a:ext cx="897366" cy="923238"/>
            <a:chOff x="304800" y="673100"/>
            <a:chExt cx="4000500" cy="4000500"/>
          </a:xfrm>
          <a:effectLst>
            <a:outerShdw blurRad="444500" dist="254000" dir="48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66203" y="734507"/>
              <a:ext cx="3877701" cy="387769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90178" y="2888463"/>
            <a:ext cx="2828767" cy="923238"/>
            <a:chOff x="1362714" y="1912625"/>
            <a:chExt cx="2828429" cy="897258"/>
          </a:xfrm>
        </p:grpSpPr>
        <p:grpSp>
          <p:nvGrpSpPr>
            <p:cNvPr id="10" name="组合 9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1" name="TextBox 49"/>
            <p:cNvSpPr txBox="1"/>
            <p:nvPr/>
          </p:nvSpPr>
          <p:spPr>
            <a:xfrm>
              <a:off x="1362714" y="2107005"/>
              <a:ext cx="932441" cy="50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65%</a:t>
              </a:r>
              <a:endParaRPr lang="zh-CN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8900000">
            <a:off x="5127260" y="2882950"/>
            <a:ext cx="897366" cy="923238"/>
            <a:chOff x="304800" y="673100"/>
            <a:chExt cx="4000500" cy="4000500"/>
          </a:xfrm>
          <a:effectLst>
            <a:outerShdw blurRad="444500" dist="254000" dir="564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66203" y="734507"/>
              <a:ext cx="3877701" cy="387769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8900000">
            <a:off x="6976455" y="2876930"/>
            <a:ext cx="897366" cy="923238"/>
            <a:chOff x="304800" y="673100"/>
            <a:chExt cx="4000500" cy="4000500"/>
          </a:xfrm>
          <a:effectLst>
            <a:outerShdw blurRad="444500" dist="254000" dir="5700000" sx="104000" sy="104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66203" y="734507"/>
              <a:ext cx="3877701" cy="387769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流程图: 可选过程 28"/>
          <p:cNvSpPr/>
          <p:nvPr/>
        </p:nvSpPr>
        <p:spPr>
          <a:xfrm>
            <a:off x="1390178" y="2143200"/>
            <a:ext cx="1268238" cy="226217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38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流程图: 可选过程 31"/>
          <p:cNvSpPr/>
          <p:nvPr/>
        </p:nvSpPr>
        <p:spPr>
          <a:xfrm>
            <a:off x="3205861" y="2143200"/>
            <a:ext cx="1208080" cy="226217"/>
          </a:xfrm>
          <a:prstGeom prst="flowChartAlternateProcess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38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流程图: 可选过程 34"/>
          <p:cNvSpPr/>
          <p:nvPr/>
        </p:nvSpPr>
        <p:spPr>
          <a:xfrm>
            <a:off x="4996195" y="2143200"/>
            <a:ext cx="1203671" cy="226217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38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流程图: 可选过程 37"/>
          <p:cNvSpPr/>
          <p:nvPr/>
        </p:nvSpPr>
        <p:spPr>
          <a:xfrm>
            <a:off x="6891659" y="2143200"/>
            <a:ext cx="1177159" cy="226217"/>
          </a:xfrm>
          <a:prstGeom prst="flowChartAlternateProcess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38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2" name="TextBox 49">
            <a:extLst>
              <a:ext uri="{FF2B5EF4-FFF2-40B4-BE49-F238E27FC236}">
                <a16:creationId xmlns:a16="http://schemas.microsoft.com/office/drawing/2014/main" id="{7BEC275D-478D-4A2A-A913-12D1C4E5266C}"/>
              </a:ext>
            </a:extLst>
          </p:cNvPr>
          <p:cNvSpPr txBox="1"/>
          <p:nvPr/>
        </p:nvSpPr>
        <p:spPr>
          <a:xfrm>
            <a:off x="3343625" y="3088471"/>
            <a:ext cx="93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56%</a:t>
            </a:r>
            <a:endParaRPr lang="zh-CN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E8004E08-036E-456A-83BC-49A3CBEBD98F}"/>
              </a:ext>
            </a:extLst>
          </p:cNvPr>
          <p:cNvSpPr txBox="1"/>
          <p:nvPr/>
        </p:nvSpPr>
        <p:spPr>
          <a:xfrm>
            <a:off x="395536" y="260648"/>
            <a:ext cx="8532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家長們對線上學習的態度和認知調查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098DFF33-E756-45E6-BFC7-4EC23415C8E6}"/>
              </a:ext>
            </a:extLst>
          </p:cNvPr>
          <p:cNvSpPr txBox="1"/>
          <p:nvPr/>
        </p:nvSpPr>
        <p:spPr>
          <a:xfrm>
            <a:off x="435587" y="4310581"/>
            <a:ext cx="2024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贊成教師在課堂中帶著學生線上學習</a:t>
            </a: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E4DE8C9-B989-4FE2-9ACE-EC8F06E4E0E1}"/>
              </a:ext>
            </a:extLst>
          </p:cNvPr>
          <p:cNvSpPr txBox="1"/>
          <p:nvPr/>
        </p:nvSpPr>
        <p:spPr>
          <a:xfrm>
            <a:off x="2604209" y="4306757"/>
            <a:ext cx="2057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同意把線上教學納入正規的教育體制中</a:t>
            </a:r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CE1447DF-855C-4547-86C4-F47455EA157D}"/>
              </a:ext>
            </a:extLst>
          </p:cNvPr>
          <p:cNvSpPr txBox="1"/>
          <p:nvPr/>
        </p:nvSpPr>
        <p:spPr>
          <a:xfrm>
            <a:off x="5131424" y="3088471"/>
            <a:ext cx="93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44%</a:t>
            </a:r>
            <a:endParaRPr lang="zh-CN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D4298399-9AFC-483B-9715-F5AE2397CD98}"/>
              </a:ext>
            </a:extLst>
          </p:cNvPr>
          <p:cNvSpPr txBox="1"/>
          <p:nvPr/>
        </p:nvSpPr>
        <p:spPr>
          <a:xfrm>
            <a:off x="6958862" y="3088471"/>
            <a:ext cx="93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27%</a:t>
            </a:r>
            <a:endParaRPr lang="zh-CN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064B6255-FC8C-4DB2-849D-DAE213232248}"/>
              </a:ext>
            </a:extLst>
          </p:cNvPr>
          <p:cNvSpPr txBox="1"/>
          <p:nvPr/>
        </p:nvSpPr>
        <p:spPr>
          <a:xfrm>
            <a:off x="4952022" y="4306757"/>
            <a:ext cx="1608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擔心孩子容易分心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17CC15F0-D31A-4E5A-922F-15BF579793BD}"/>
              </a:ext>
            </a:extLst>
          </p:cNvPr>
          <p:cNvSpPr txBox="1"/>
          <p:nvPr/>
        </p:nvSpPr>
        <p:spPr>
          <a:xfrm>
            <a:off x="6660232" y="4306756"/>
            <a:ext cx="180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怕孩子吸收不當資訊</a:t>
            </a: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6B1ED02B-1DF1-4872-9566-DD17C10AAF31}"/>
              </a:ext>
            </a:extLst>
          </p:cNvPr>
          <p:cNvSpPr txBox="1"/>
          <p:nvPr/>
        </p:nvSpPr>
        <p:spPr>
          <a:xfrm>
            <a:off x="6673065" y="5805264"/>
            <a:ext cx="2053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擔心傷害視力</a:t>
            </a:r>
          </a:p>
        </p:txBody>
      </p:sp>
      <p:grpSp>
        <p:nvGrpSpPr>
          <p:cNvPr id="61" name="组合 19">
            <a:extLst>
              <a:ext uri="{FF2B5EF4-FFF2-40B4-BE49-F238E27FC236}">
                <a16:creationId xmlns:a16="http://schemas.microsoft.com/office/drawing/2014/main" id="{1C059136-376C-4E2E-A7BA-D1F29C4343FF}"/>
              </a:ext>
            </a:extLst>
          </p:cNvPr>
          <p:cNvGrpSpPr/>
          <p:nvPr/>
        </p:nvGrpSpPr>
        <p:grpSpPr>
          <a:xfrm rot="18900000">
            <a:off x="5694528" y="5608978"/>
            <a:ext cx="897366" cy="923238"/>
            <a:chOff x="304800" y="673100"/>
            <a:chExt cx="4000500" cy="4000500"/>
          </a:xfrm>
          <a:effectLst>
            <a:outerShdw blurRad="444500" dist="254000" dir="5700000" sx="104000" sy="104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21">
              <a:extLst>
                <a:ext uri="{FF2B5EF4-FFF2-40B4-BE49-F238E27FC236}">
                  <a16:creationId xmlns:a16="http://schemas.microsoft.com/office/drawing/2014/main" id="{C81938BD-DF9C-4F08-B995-2997A79E161C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3" name="椭圆 22">
              <a:extLst>
                <a:ext uri="{FF2B5EF4-FFF2-40B4-BE49-F238E27FC236}">
                  <a16:creationId xmlns:a16="http://schemas.microsoft.com/office/drawing/2014/main" id="{27CC5DB2-8DFC-497D-8F8E-E0C85C8CF6B2}"/>
                </a:ext>
              </a:extLst>
            </p:cNvPr>
            <p:cNvSpPr/>
            <p:nvPr/>
          </p:nvSpPr>
          <p:spPr>
            <a:xfrm>
              <a:off x="366203" y="734507"/>
              <a:ext cx="3877701" cy="387769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4" name="TextBox 49">
            <a:extLst>
              <a:ext uri="{FF2B5EF4-FFF2-40B4-BE49-F238E27FC236}">
                <a16:creationId xmlns:a16="http://schemas.microsoft.com/office/drawing/2014/main" id="{5DA0F0EC-4FFB-49D9-92FE-2B25A9C145C3}"/>
              </a:ext>
            </a:extLst>
          </p:cNvPr>
          <p:cNvSpPr txBox="1"/>
          <p:nvPr/>
        </p:nvSpPr>
        <p:spPr>
          <a:xfrm>
            <a:off x="5740513" y="5808987"/>
            <a:ext cx="93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14%</a:t>
            </a:r>
            <a:endParaRPr lang="zh-CN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FA13C8D4-2AE4-467D-92EB-8E3B8CB5624B}"/>
              </a:ext>
            </a:extLst>
          </p:cNvPr>
          <p:cNvSpPr txBox="1"/>
          <p:nvPr/>
        </p:nvSpPr>
        <p:spPr>
          <a:xfrm>
            <a:off x="415258" y="572611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家長心態開放、正向，而未來的科技教育推廣，應先讓家長放心，消除擔憂之後，科技學習自然能被大眾接納。</a:t>
            </a:r>
          </a:p>
        </p:txBody>
      </p:sp>
    </p:spTree>
    <p:extLst>
      <p:ext uri="{BB962C8B-B14F-4D97-AF65-F5344CB8AC3E}">
        <p14:creationId xmlns:p14="http://schemas.microsoft.com/office/powerpoint/2010/main" val="39091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94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出品 1"/>
          <p:cNvGrpSpPr/>
          <p:nvPr/>
        </p:nvGrpSpPr>
        <p:grpSpPr>
          <a:xfrm>
            <a:off x="2696644" y="1991871"/>
            <a:ext cx="3982640" cy="3186113"/>
            <a:chOff x="2580085" y="1329853"/>
            <a:chExt cx="3982640" cy="3186113"/>
          </a:xfrm>
        </p:grpSpPr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4" r="13425" b="3401"/>
            <a:stretch>
              <a:fillRect/>
            </a:stretch>
          </p:blipFill>
          <p:spPr bwMode="auto">
            <a:xfrm>
              <a:off x="2580085" y="1329853"/>
              <a:ext cx="3982640" cy="31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5373" y="1585076"/>
              <a:ext cx="3600400" cy="201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淘宝店chenying0907出品 4"/>
          <p:cNvGrpSpPr/>
          <p:nvPr/>
        </p:nvGrpSpPr>
        <p:grpSpPr>
          <a:xfrm>
            <a:off x="212876" y="2134978"/>
            <a:ext cx="2483767" cy="540544"/>
            <a:chOff x="0" y="1785807"/>
            <a:chExt cx="2483767" cy="540544"/>
          </a:xfrm>
        </p:grpSpPr>
        <p:sp>
          <p:nvSpPr>
            <p:cNvPr id="6" name="淘宝店chenying0907出品 22"/>
            <p:cNvSpPr>
              <a:spLocks noChangeArrowheads="1"/>
            </p:cNvSpPr>
            <p:nvPr/>
          </p:nvSpPr>
          <p:spPr bwMode="auto">
            <a:xfrm>
              <a:off x="0" y="1785807"/>
              <a:ext cx="626141" cy="540544"/>
            </a:xfrm>
            <a:prstGeom prst="rect">
              <a:avLst/>
            </a:prstGeom>
            <a:solidFill>
              <a:srgbClr val="C00000"/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宋体" pitchFamily="2" charset="-122"/>
                </a:rPr>
                <a:t>1</a:t>
              </a:r>
              <a:endParaRPr lang="zh-CN" altLang="zh-CN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7" name="淘宝店chenying0907出品 23"/>
            <p:cNvSpPr>
              <a:spLocks noChangeArrowheads="1"/>
            </p:cNvSpPr>
            <p:nvPr/>
          </p:nvSpPr>
          <p:spPr bwMode="auto">
            <a:xfrm>
              <a:off x="626140" y="1785807"/>
              <a:ext cx="1857627" cy="5405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212876" y="2728184"/>
            <a:ext cx="2468291" cy="540544"/>
            <a:chOff x="0" y="0"/>
            <a:chExt cx="3291277" cy="720080"/>
          </a:xfrm>
        </p:grpSpPr>
        <p:sp>
          <p:nvSpPr>
            <p:cNvPr id="13" name="淘宝店chenying0907出品 29"/>
            <p:cNvSpPr>
              <a:spLocks noChangeArrowheads="1"/>
            </p:cNvSpPr>
            <p:nvPr/>
          </p:nvSpPr>
          <p:spPr bwMode="auto">
            <a:xfrm>
              <a:off x="0" y="0"/>
              <a:ext cx="834912" cy="720080"/>
            </a:xfrm>
            <a:prstGeom prst="rect">
              <a:avLst/>
            </a:prstGeom>
            <a:solidFill>
              <a:srgbClr val="C00000"/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宋体" pitchFamily="2" charset="-122"/>
                </a:rPr>
                <a:t>2</a:t>
              </a:r>
              <a:endParaRPr lang="zh-CN" altLang="zh-CN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14" name="淘宝店chenying0907出品 30"/>
            <p:cNvSpPr>
              <a:spLocks noChangeArrowheads="1"/>
            </p:cNvSpPr>
            <p:nvPr/>
          </p:nvSpPr>
          <p:spPr bwMode="auto">
            <a:xfrm>
              <a:off x="834913" y="0"/>
              <a:ext cx="2456364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209303" y="3324680"/>
            <a:ext cx="2487340" cy="539354"/>
            <a:chOff x="0" y="0"/>
            <a:chExt cx="3316678" cy="720080"/>
          </a:xfrm>
        </p:grpSpPr>
        <p:sp>
          <p:nvSpPr>
            <p:cNvPr id="19" name="淘宝店chenying0907出品 35"/>
            <p:cNvSpPr>
              <a:spLocks noChangeArrowheads="1"/>
            </p:cNvSpPr>
            <p:nvPr/>
          </p:nvSpPr>
          <p:spPr bwMode="auto">
            <a:xfrm>
              <a:off x="0" y="0"/>
              <a:ext cx="834912" cy="720080"/>
            </a:xfrm>
            <a:prstGeom prst="rect">
              <a:avLst/>
            </a:prstGeom>
            <a:solidFill>
              <a:srgbClr val="C00000"/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宋体" pitchFamily="2" charset="-122"/>
                </a:rPr>
                <a:t>3</a:t>
              </a:r>
              <a:endParaRPr lang="zh-CN" altLang="zh-CN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20" name="淘宝店chenying0907出品 36"/>
            <p:cNvSpPr>
              <a:spLocks noChangeArrowheads="1"/>
            </p:cNvSpPr>
            <p:nvPr/>
          </p:nvSpPr>
          <p:spPr bwMode="auto">
            <a:xfrm>
              <a:off x="834913" y="0"/>
              <a:ext cx="2481765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dirty="0"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43" name="文字方塊 4">
            <a:extLst>
              <a:ext uri="{FF2B5EF4-FFF2-40B4-BE49-F238E27FC236}">
                <a16:creationId xmlns:a16="http://schemas.microsoft.com/office/drawing/2014/main" id="{9CD130BB-EDE2-4947-8590-C107D6B2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175281"/>
            <a:ext cx="734481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「混成式學習（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Blended </a:t>
            </a:r>
            <a:r>
              <a:rPr lang="en-US" altLang="zh-TW" sz="200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Learing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」。混成式學習指的是學習的時間、空間、學習路徑與進度上都能有所突破。例如學生的學習不受學校的上課日或學年、學期限制，不受教室、班級限制，不受老師使用的單一教學法限制，學生可以依照自己的需求尋找資源、客製化學習，也能夠不受班上同學的進度限制。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C637C18-23AA-4A3C-A481-8B49B9E54C30}"/>
              </a:ext>
            </a:extLst>
          </p:cNvPr>
          <p:cNvSpPr txBox="1"/>
          <p:nvPr/>
        </p:nvSpPr>
        <p:spPr>
          <a:xfrm>
            <a:off x="847462" y="2176762"/>
            <a:ext cx="1840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混成式學習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B1C842D4-FA7C-4C43-8148-9B0522DDA3A9}"/>
              </a:ext>
            </a:extLst>
          </p:cNvPr>
          <p:cNvSpPr txBox="1"/>
          <p:nvPr/>
        </p:nvSpPr>
        <p:spPr>
          <a:xfrm>
            <a:off x="847462" y="2750934"/>
            <a:ext cx="1857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實體學習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38673C06-5538-42CB-957A-FEABF105FBE2}"/>
              </a:ext>
            </a:extLst>
          </p:cNvPr>
          <p:cNvSpPr txBox="1"/>
          <p:nvPr/>
        </p:nvSpPr>
        <p:spPr>
          <a:xfrm>
            <a:off x="835444" y="3336025"/>
            <a:ext cx="1857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非同步學習</a:t>
            </a:r>
          </a:p>
        </p:txBody>
      </p:sp>
      <p:sp>
        <p:nvSpPr>
          <p:cNvPr id="49" name="淘宝店chenying0907出品 35">
            <a:extLst>
              <a:ext uri="{FF2B5EF4-FFF2-40B4-BE49-F238E27FC236}">
                <a16:creationId xmlns:a16="http://schemas.microsoft.com/office/drawing/2014/main" id="{0D5E4813-95D9-42C6-BE91-8B0AD9998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65" y="3887729"/>
            <a:ext cx="626142" cy="539354"/>
          </a:xfrm>
          <a:prstGeom prst="rect">
            <a:avLst/>
          </a:prstGeom>
          <a:solidFill>
            <a:srgbClr val="C00000"/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rPr>
              <a:t>4</a:t>
            </a:r>
            <a:endParaRPr lang="zh-CN" altLang="zh-CN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51" name="淘宝店chenying0907出品 36">
            <a:extLst>
              <a:ext uri="{FF2B5EF4-FFF2-40B4-BE49-F238E27FC236}">
                <a16:creationId xmlns:a16="http://schemas.microsoft.com/office/drawing/2014/main" id="{50BDC549-AD19-49E0-86C6-CBDA8B487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59" y="3935180"/>
            <a:ext cx="1861198" cy="5393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84FA05A5-CB59-4008-B916-DCE36C0A6916}"/>
              </a:ext>
            </a:extLst>
          </p:cNvPr>
          <p:cNvSpPr txBox="1"/>
          <p:nvPr/>
        </p:nvSpPr>
        <p:spPr>
          <a:xfrm>
            <a:off x="837231" y="3965418"/>
            <a:ext cx="1857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同步學習</a:t>
            </a:r>
          </a:p>
        </p:txBody>
      </p:sp>
      <p:pic>
        <p:nvPicPr>
          <p:cNvPr id="53" name="Picture 9">
            <a:extLst>
              <a:ext uri="{FF2B5EF4-FFF2-40B4-BE49-F238E27FC236}">
                <a16:creationId xmlns:a16="http://schemas.microsoft.com/office/drawing/2014/main" id="{C234F163-4B73-424F-8527-AC7A73162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76" y="2184596"/>
            <a:ext cx="3787775" cy="224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文字方塊 54">
            <a:extLst>
              <a:ext uri="{FF2B5EF4-FFF2-40B4-BE49-F238E27FC236}">
                <a16:creationId xmlns:a16="http://schemas.microsoft.com/office/drawing/2014/main" id="{5E7A4216-2E66-428C-BF88-AEC9856F1F47}"/>
              </a:ext>
            </a:extLst>
          </p:cNvPr>
          <p:cNvSpPr txBox="1"/>
          <p:nvPr/>
        </p:nvSpPr>
        <p:spPr>
          <a:xfrm>
            <a:off x="2696644" y="1567211"/>
            <a:ext cx="4580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未來教與學：混成式學習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0205968E-B872-45F3-8E38-7766FB8F32C7}"/>
              </a:ext>
            </a:extLst>
          </p:cNvPr>
          <p:cNvSpPr txBox="1"/>
          <p:nvPr/>
        </p:nvSpPr>
        <p:spPr>
          <a:xfrm>
            <a:off x="793197" y="167269"/>
            <a:ext cx="80634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後疫情時代，教育創新、數位學習將成新常態</a:t>
            </a:r>
          </a:p>
        </p:txBody>
      </p:sp>
    </p:spTree>
    <p:extLst>
      <p:ext uri="{BB962C8B-B14F-4D97-AF65-F5344CB8AC3E}">
        <p14:creationId xmlns:p14="http://schemas.microsoft.com/office/powerpoint/2010/main" val="192489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>
            <a:extLst>
              <a:ext uri="{FF2B5EF4-FFF2-40B4-BE49-F238E27FC236}">
                <a16:creationId xmlns:a16="http://schemas.microsoft.com/office/drawing/2014/main" id="{8AA03A05-FB68-4577-93CF-C01C2D74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62646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241183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淘宝店chenying0907出品 48"/>
          <p:cNvGrpSpPr/>
          <p:nvPr/>
        </p:nvGrpSpPr>
        <p:grpSpPr>
          <a:xfrm>
            <a:off x="634341" y="1934521"/>
            <a:ext cx="4014361" cy="3272934"/>
            <a:chOff x="1377041" y="1051789"/>
            <a:chExt cx="4014361" cy="3272934"/>
          </a:xfrm>
        </p:grpSpPr>
        <p:grpSp>
          <p:nvGrpSpPr>
            <p:cNvPr id="50" name="淘宝店chenying0907出品 49"/>
            <p:cNvGrpSpPr/>
            <p:nvPr/>
          </p:nvGrpSpPr>
          <p:grpSpPr>
            <a:xfrm>
              <a:off x="3039457" y="1051789"/>
              <a:ext cx="2351945" cy="1420376"/>
              <a:chOff x="3039457" y="1051789"/>
              <a:chExt cx="2351945" cy="1420376"/>
            </a:xfrm>
          </p:grpSpPr>
          <p:grpSp>
            <p:nvGrpSpPr>
              <p:cNvPr id="69" name="淘宝店chenying0907出品 68"/>
              <p:cNvGrpSpPr/>
              <p:nvPr/>
            </p:nvGrpSpPr>
            <p:grpSpPr>
              <a:xfrm>
                <a:off x="3039457" y="1051789"/>
                <a:ext cx="2228262" cy="1378539"/>
                <a:chOff x="3347864" y="815515"/>
                <a:chExt cx="2605980" cy="1612219"/>
              </a:xfrm>
            </p:grpSpPr>
            <p:sp>
              <p:nvSpPr>
                <p:cNvPr id="72" name="淘宝店chenying0907出品 71"/>
                <p:cNvSpPr/>
                <p:nvPr/>
              </p:nvSpPr>
              <p:spPr>
                <a:xfrm>
                  <a:off x="3356379" y="815515"/>
                  <a:ext cx="2597465" cy="1612219"/>
                </a:xfrm>
                <a:prstGeom prst="rect">
                  <a:avLst/>
                </a:prstGeom>
                <a:solidFill>
                  <a:srgbClr val="D000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淘宝店chenying0907出品 72"/>
                <p:cNvSpPr/>
                <p:nvPr/>
              </p:nvSpPr>
              <p:spPr>
                <a:xfrm>
                  <a:off x="3347864" y="1397705"/>
                  <a:ext cx="2068574" cy="103002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4826504" y="1571919"/>
                <a:ext cx="564898" cy="900246"/>
              </a:xfrm>
              <a:prstGeom prst="rect">
                <a:avLst/>
              </a:prstGeom>
              <a:noFill/>
              <a:effectLst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bg1"/>
                    </a:solidFill>
                    <a:effectLst>
                      <a:outerShdw blurRad="75057" dist="38100" dir="5400000" sy="-20000" rotWithShape="0">
                        <a:prstClr val="black">
                          <a:alpha val="25000"/>
                        </a:prstClr>
                      </a:outerShdw>
                    </a:effectLst>
                    <a:latin typeface="方正姚体" pitchFamily="2" charset="-122"/>
                    <a:ea typeface="方正姚体" pitchFamily="2" charset="-122"/>
                    <a:cs typeface="Arial Unicode MS" pitchFamily="34" charset="-122"/>
                  </a:rPr>
                  <a:t>4</a:t>
                </a:r>
                <a:endParaRPr lang="zh-CN" altLang="en-US" sz="5400" dirty="0">
                  <a:solidFill>
                    <a:schemeClr val="bg1"/>
                  </a:solidFill>
                  <a:effectLst>
                    <a:outerShdw blurRad="75057" dist="38100" dir="5400000" sy="-20000" rotWithShape="0">
                      <a:prstClr val="black">
                        <a:alpha val="25000"/>
                      </a:prstClr>
                    </a:outerShdw>
                  </a:effectLst>
                  <a:latin typeface="方正姚体" pitchFamily="2" charset="-122"/>
                  <a:ea typeface="方正姚体" pitchFamily="2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51" name="淘宝店chenying0907出品 50"/>
            <p:cNvGrpSpPr/>
            <p:nvPr/>
          </p:nvGrpSpPr>
          <p:grpSpPr>
            <a:xfrm>
              <a:off x="2485318" y="1667499"/>
              <a:ext cx="2358686" cy="1419752"/>
              <a:chOff x="2485318" y="1667499"/>
              <a:chExt cx="2358686" cy="1419752"/>
            </a:xfrm>
          </p:grpSpPr>
          <p:grpSp>
            <p:nvGrpSpPr>
              <p:cNvPr id="64" name="淘宝店chenying0907出品 63"/>
              <p:cNvGrpSpPr/>
              <p:nvPr/>
            </p:nvGrpSpPr>
            <p:grpSpPr>
              <a:xfrm>
                <a:off x="2485318" y="1667499"/>
                <a:ext cx="2228262" cy="1378539"/>
                <a:chOff x="2699792" y="1535595"/>
                <a:chExt cx="2605980" cy="1612219"/>
              </a:xfrm>
            </p:grpSpPr>
            <p:sp>
              <p:nvSpPr>
                <p:cNvPr id="67" name="淘宝店chenying0907出品 66"/>
                <p:cNvSpPr/>
                <p:nvPr/>
              </p:nvSpPr>
              <p:spPr>
                <a:xfrm>
                  <a:off x="2708307" y="1535595"/>
                  <a:ext cx="2597465" cy="1612219"/>
                </a:xfrm>
                <a:prstGeom prst="rect">
                  <a:avLst/>
                </a:prstGeom>
                <a:solidFill>
                  <a:srgbClr val="D000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淘宝店chenying0907出品 67"/>
                <p:cNvSpPr/>
                <p:nvPr/>
              </p:nvSpPr>
              <p:spPr>
                <a:xfrm>
                  <a:off x="2699792" y="2117785"/>
                  <a:ext cx="2068574" cy="103002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4279106" y="2187005"/>
                <a:ext cx="564898" cy="900246"/>
              </a:xfrm>
              <a:prstGeom prst="rect">
                <a:avLst/>
              </a:prstGeom>
              <a:noFill/>
              <a:effectLst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bg1"/>
                    </a:solidFill>
                    <a:effectLst>
                      <a:outerShdw blurRad="75057" dist="38100" dir="5400000" sy="-20000" rotWithShape="0">
                        <a:prstClr val="black">
                          <a:alpha val="25000"/>
                        </a:prstClr>
                      </a:outerShdw>
                    </a:effectLst>
                    <a:latin typeface="方正姚体" pitchFamily="2" charset="-122"/>
                    <a:ea typeface="方正姚体" pitchFamily="2" charset="-122"/>
                    <a:cs typeface="Arial Unicode MS" pitchFamily="34" charset="-122"/>
                  </a:rPr>
                  <a:t>3</a:t>
                </a:r>
                <a:endParaRPr lang="zh-CN" altLang="en-US" sz="5400" dirty="0">
                  <a:solidFill>
                    <a:schemeClr val="bg1"/>
                  </a:solidFill>
                  <a:effectLst>
                    <a:outerShdw blurRad="75057" dist="38100" dir="5400000" sy="-20000" rotWithShape="0">
                      <a:prstClr val="black">
                        <a:alpha val="25000"/>
                      </a:prstClr>
                    </a:outerShdw>
                  </a:effectLst>
                  <a:latin typeface="方正姚体" pitchFamily="2" charset="-122"/>
                  <a:ea typeface="方正姚体" pitchFamily="2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52" name="淘宝店chenying0907出品 51"/>
            <p:cNvGrpSpPr/>
            <p:nvPr/>
          </p:nvGrpSpPr>
          <p:grpSpPr>
            <a:xfrm>
              <a:off x="1931180" y="2283208"/>
              <a:ext cx="2355371" cy="1421433"/>
              <a:chOff x="1931180" y="2283208"/>
              <a:chExt cx="2355371" cy="1421433"/>
            </a:xfrm>
          </p:grpSpPr>
          <p:grpSp>
            <p:nvGrpSpPr>
              <p:cNvPr id="59" name="淘宝店chenying0907出品 58"/>
              <p:cNvGrpSpPr/>
              <p:nvPr/>
            </p:nvGrpSpPr>
            <p:grpSpPr>
              <a:xfrm>
                <a:off x="1931180" y="2283208"/>
                <a:ext cx="2228262" cy="1378539"/>
                <a:chOff x="2051720" y="2255675"/>
                <a:chExt cx="2605980" cy="1612219"/>
              </a:xfrm>
              <a:solidFill>
                <a:schemeClr val="bg1"/>
              </a:solidFill>
            </p:grpSpPr>
            <p:sp>
              <p:nvSpPr>
                <p:cNvPr id="62" name="淘宝店chenying0907出品 61"/>
                <p:cNvSpPr/>
                <p:nvPr/>
              </p:nvSpPr>
              <p:spPr>
                <a:xfrm>
                  <a:off x="2060235" y="2255675"/>
                  <a:ext cx="2597465" cy="1612219"/>
                </a:xfrm>
                <a:prstGeom prst="rect">
                  <a:avLst/>
                </a:prstGeom>
                <a:solidFill>
                  <a:srgbClr val="D000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淘宝店chenying0907出品 62"/>
                <p:cNvSpPr/>
                <p:nvPr/>
              </p:nvSpPr>
              <p:spPr>
                <a:xfrm>
                  <a:off x="2051720" y="2837865"/>
                  <a:ext cx="2068574" cy="103002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3721653" y="2804395"/>
                <a:ext cx="564898" cy="900246"/>
              </a:xfrm>
              <a:prstGeom prst="rect">
                <a:avLst/>
              </a:prstGeom>
              <a:noFill/>
              <a:effectLst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bg1"/>
                    </a:solidFill>
                    <a:effectLst>
                      <a:outerShdw blurRad="75057" dist="38100" dir="5400000" sy="-20000" rotWithShape="0">
                        <a:prstClr val="black">
                          <a:alpha val="25000"/>
                        </a:prstClr>
                      </a:outerShdw>
                    </a:effectLst>
                    <a:latin typeface="方正姚体" pitchFamily="2" charset="-122"/>
                    <a:ea typeface="方正姚体" pitchFamily="2" charset="-122"/>
                    <a:cs typeface="Arial Unicode MS" pitchFamily="34" charset="-122"/>
                  </a:rPr>
                  <a:t>2</a:t>
                </a:r>
                <a:endParaRPr lang="zh-CN" altLang="en-US" sz="5400" dirty="0">
                  <a:solidFill>
                    <a:schemeClr val="bg1"/>
                  </a:solidFill>
                  <a:effectLst>
                    <a:outerShdw blurRad="75057" dist="38100" dir="5400000" sy="-20000" rotWithShape="0">
                      <a:prstClr val="black">
                        <a:alpha val="25000"/>
                      </a:prstClr>
                    </a:outerShdw>
                  </a:effectLst>
                  <a:latin typeface="方正姚体" pitchFamily="2" charset="-122"/>
                  <a:ea typeface="方正姚体" pitchFamily="2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53" name="淘宝店chenying0907出品 52"/>
            <p:cNvGrpSpPr/>
            <p:nvPr/>
          </p:nvGrpSpPr>
          <p:grpSpPr>
            <a:xfrm>
              <a:off x="1377041" y="2898918"/>
              <a:ext cx="2436466" cy="1425805"/>
              <a:chOff x="1377041" y="2898918"/>
              <a:chExt cx="2436466" cy="1425805"/>
            </a:xfrm>
          </p:grpSpPr>
          <p:grpSp>
            <p:nvGrpSpPr>
              <p:cNvPr id="54" name="淘宝店chenying0907出品 53"/>
              <p:cNvGrpSpPr/>
              <p:nvPr/>
            </p:nvGrpSpPr>
            <p:grpSpPr>
              <a:xfrm>
                <a:off x="1377041" y="2898918"/>
                <a:ext cx="2228262" cy="1378539"/>
                <a:chOff x="1403648" y="2975755"/>
                <a:chExt cx="2605980" cy="1612219"/>
              </a:xfrm>
            </p:grpSpPr>
            <p:sp>
              <p:nvSpPr>
                <p:cNvPr id="57" name="淘宝店chenying0907出品 56"/>
                <p:cNvSpPr/>
                <p:nvPr/>
              </p:nvSpPr>
              <p:spPr>
                <a:xfrm>
                  <a:off x="1412163" y="2975755"/>
                  <a:ext cx="2597465" cy="1612219"/>
                </a:xfrm>
                <a:prstGeom prst="rect">
                  <a:avLst/>
                </a:prstGeom>
                <a:solidFill>
                  <a:srgbClr val="D000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淘宝店chenying0907出品 57"/>
                <p:cNvSpPr/>
                <p:nvPr/>
              </p:nvSpPr>
              <p:spPr>
                <a:xfrm>
                  <a:off x="1403648" y="3557945"/>
                  <a:ext cx="2068574" cy="1030029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3248609" y="3424477"/>
                <a:ext cx="564898" cy="900246"/>
              </a:xfrm>
              <a:prstGeom prst="rect">
                <a:avLst/>
              </a:prstGeom>
              <a:noFill/>
              <a:effectLst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bg1"/>
                    </a:solidFill>
                    <a:effectLst>
                      <a:outerShdw blurRad="75057" dist="38100" dir="5400000" sy="-20000" rotWithShape="0">
                        <a:prstClr val="black">
                          <a:alpha val="25000"/>
                        </a:prstClr>
                      </a:outerShdw>
                    </a:effectLst>
                    <a:latin typeface="方正姚体" pitchFamily="2" charset="-122"/>
                    <a:ea typeface="方正姚体" pitchFamily="2" charset="-122"/>
                    <a:cs typeface="Arial Unicode MS" pitchFamily="34" charset="-122"/>
                  </a:rPr>
                  <a:t>1</a:t>
                </a:r>
                <a:endParaRPr lang="zh-CN" altLang="en-US" sz="5400" dirty="0">
                  <a:solidFill>
                    <a:schemeClr val="bg1"/>
                  </a:solidFill>
                  <a:effectLst>
                    <a:outerShdw blurRad="75057" dist="38100" dir="5400000" sy="-20000" rotWithShape="0">
                      <a:prstClr val="black">
                        <a:alpha val="25000"/>
                      </a:prstClr>
                    </a:outerShdw>
                  </a:effectLst>
                  <a:latin typeface="方正姚体" pitchFamily="2" charset="-122"/>
                  <a:ea typeface="方正姚体" pitchFamily="2" charset="-122"/>
                  <a:cs typeface="Arial Unicode MS" pitchFamily="34" charset="-122"/>
                </a:endParaRPr>
              </a:p>
            </p:txBody>
          </p:sp>
        </p:grpSp>
      </p:grp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27310" r="38672" b="46667"/>
          <a:stretch/>
        </p:blipFill>
        <p:spPr>
          <a:xfrm flipH="1">
            <a:off x="2215206" y="3781650"/>
            <a:ext cx="1600817" cy="1786548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53244A86-9B89-43B7-A509-03604BD984E3}"/>
              </a:ext>
            </a:extLst>
          </p:cNvPr>
          <p:cNvSpPr txBox="1"/>
          <p:nvPr/>
        </p:nvSpPr>
        <p:spPr>
          <a:xfrm>
            <a:off x="688262" y="418372"/>
            <a:ext cx="7920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疫情改變了教育，家長應當如何面對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385A210-AF8E-4438-B855-AA3C2F723994}"/>
              </a:ext>
            </a:extLst>
          </p:cNvPr>
          <p:cNvSpPr txBox="1"/>
          <p:nvPr/>
        </p:nvSpPr>
        <p:spPr>
          <a:xfrm>
            <a:off x="3533413" y="4653475"/>
            <a:ext cx="5373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與孩子一起學習，成為引導者而不是裁判者。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1C21EF51-9511-4C59-8940-CC440CE83DB1}"/>
              </a:ext>
            </a:extLst>
          </p:cNvPr>
          <p:cNvSpPr txBox="1"/>
          <p:nvPr/>
        </p:nvSpPr>
        <p:spPr>
          <a:xfrm>
            <a:off x="4019386" y="4114509"/>
            <a:ext cx="4887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培養孩子自學的能力，養成自律的習慣。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1822382D-3F0A-4700-B80F-1D2E5D4FE715}"/>
              </a:ext>
            </a:extLst>
          </p:cNvPr>
          <p:cNvSpPr txBox="1"/>
          <p:nvPr/>
        </p:nvSpPr>
        <p:spPr>
          <a:xfrm>
            <a:off x="4126343" y="3422989"/>
            <a:ext cx="48060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透過尊重式的聆聽，提升心與心的交流。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78FA7773-185F-40D6-A862-07A949320BC0}"/>
              </a:ext>
            </a:extLst>
          </p:cNvPr>
          <p:cNvSpPr txBox="1"/>
          <p:nvPr/>
        </p:nvSpPr>
        <p:spPr>
          <a:xfrm>
            <a:off x="4602582" y="275056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父母自己也勤於自學，就能創造榜樣。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411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20481E-7 C 0.00799 -0.00432 0.01754 -0.02159 0.02413 -0.03115 C 0.02656 -0.03455 0.02934 -0.03948 0.03212 -0.04164 C 0.03472 -0.0438 0.03993 -0.04843 0.04167 -0.05182 C 0.04601 -0.06076 0.05191 -0.06755 0.05694 -0.07526 C 0.06285 -0.08451 0.06858 -0.09469 0.07448 -0.10395 C 0.07708 -0.10796 0.07865 -0.11351 0.08177 -0.11536 C 0.08455 -0.12091 0.08646 -0.12677 0.09045 -0.12986 C 0.09288 -0.13572 0.09879 -0.14682 0.10226 -0.14929 C 0.10399 -0.15392 0.10608 -0.15762 0.10868 -0.16101 C 0.11007 -0.16286 0.11198 -0.16348 0.11319 -0.16595 C 0.11493 -0.16965 0.11649 -0.17211 0.11892 -0.17397 C 0.12274 -0.17983 0.12656 -0.18569 0.13073 -0.19062 C 0.13316 -0.1934 0.13368 -0.19679 0.13646 -0.19833 C 0.14306 -0.21005 0.15104 -0.219 0.15833 -0.22949 C 0.16198 -0.23473 0.16563 -0.24275 0.17014 -0.24522 C 0.17899 -0.25601 0.18681 -0.26897 0.19566 -0.28007 C 0.19757 -0.28532 0.19983 -0.28532 0.20226 -0.28933 C 0.20521 -0.29395 0.2066 -0.29858 0.21024 -0.30105 C 0.21146 -0.30321 0.2125 -0.30598 0.21389 -0.30752 C 0.21458 -0.30845 0.21597 -0.30999 0.21597 -0.30999 " pathEditMode="relative" ptsTypes="ffffffffffffffffffffA">
                                      <p:cBhvr>
                                        <p:cTn id="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1496" y="42462"/>
            <a:ext cx="7772400" cy="182976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從世界的翻轉看孩子的教育</a:t>
            </a:r>
            <a:endParaRPr lang="zh-TW" altLang="en-US" sz="48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Segoe UI Black" panose="020B0A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47464" y="4876546"/>
            <a:ext cx="3787328" cy="193899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講師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  世  勳    </a:t>
            </a:r>
            <a:endParaRPr lang="en-US" altLang="zh-CN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110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09:00—12:00</a:t>
            </a:r>
            <a:r>
              <a:rPr lang="zh-CN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0104" y="4876546"/>
            <a:ext cx="3787328" cy="147732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文鼎中黑" pitchFamily="49" charset="-120"/>
                <a:ea typeface="文鼎中黑" pitchFamily="49" charset="-120"/>
              </a:rPr>
              <a:t>         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暖西國小       </a:t>
            </a:r>
            <a:r>
              <a:rPr lang="zh-CN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 descr="https://tse1.mm.bing.net/th?id=OIP.DRxDwcgyN66nEm7fGzoIggEsDF&amp;pid=15.1&amp;P=0&amp;w=289&amp;h=1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4" y="1692270"/>
            <a:ext cx="3787328" cy="296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1.mm.bing.net/th?id=OIP.UfOM9zMwTVWlT0VQLn6MUAEsDI&amp;pid=15.1&amp;P=0&amp;w=230&amp;h=1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48" y="1692270"/>
            <a:ext cx="3787328" cy="296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7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857391"/>
            <a:ext cx="9144000" cy="5143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945405" y="906330"/>
            <a:ext cx="4242478" cy="51432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1999" dirty="0"/>
          </a:p>
        </p:txBody>
      </p:sp>
      <p:grpSp>
        <p:nvGrpSpPr>
          <p:cNvPr id="3" name="组 2"/>
          <p:cNvGrpSpPr/>
          <p:nvPr/>
        </p:nvGrpSpPr>
        <p:grpSpPr>
          <a:xfrm>
            <a:off x="4541776" y="1319228"/>
            <a:ext cx="4620285" cy="1212435"/>
            <a:chOff x="4743860" y="461861"/>
            <a:chExt cx="4400139" cy="1154665"/>
          </a:xfrm>
          <a:solidFill>
            <a:srgbClr val="C00000"/>
          </a:solidFill>
        </p:grpSpPr>
        <p:sp>
          <p:nvSpPr>
            <p:cNvPr id="4" name="剪去单角的矩形 3"/>
            <p:cNvSpPr/>
            <p:nvPr/>
          </p:nvSpPr>
          <p:spPr>
            <a:xfrm flipH="1" flipV="1">
              <a:off x="4754355" y="461861"/>
              <a:ext cx="4389644" cy="1144170"/>
            </a:xfrm>
            <a:prstGeom prst="snip1Rect">
              <a:avLst>
                <a:gd name="adj" fmla="val 26757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 flipV="1">
              <a:off x="4743860" y="1291124"/>
              <a:ext cx="325404" cy="325404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5220072" y="3134610"/>
            <a:ext cx="589806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276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2276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5220072" y="4567609"/>
            <a:ext cx="589806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276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2276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E8F972E-6AF1-4108-A7D3-B1DCEBBB7A23}"/>
              </a:ext>
            </a:extLst>
          </p:cNvPr>
          <p:cNvSpPr txBox="1"/>
          <p:nvPr/>
        </p:nvSpPr>
        <p:spPr>
          <a:xfrm>
            <a:off x="539552" y="177676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培養網路自學力，從有目的的搜尋開始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6A27078-A55B-4B11-BC8F-DA1F77090C76}"/>
              </a:ext>
            </a:extLst>
          </p:cNvPr>
          <p:cNvSpPr txBox="1"/>
          <p:nvPr/>
        </p:nvSpPr>
        <p:spPr>
          <a:xfrm>
            <a:off x="5696531" y="3134610"/>
            <a:ext cx="3672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重新看待電腦手機 ：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從娛樂工具變學習幫手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41BE8A8-7515-423D-BA89-FA0FAEDF9705}"/>
              </a:ext>
            </a:extLst>
          </p:cNvPr>
          <p:cNvSpPr txBox="1"/>
          <p:nvPr/>
        </p:nvSpPr>
        <p:spPr>
          <a:xfrm>
            <a:off x="5691606" y="4579574"/>
            <a:ext cx="3272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數位時代的自學力：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選擇、判斷、整合知識</a:t>
            </a:r>
          </a:p>
        </p:txBody>
      </p:sp>
    </p:spTree>
    <p:extLst>
      <p:ext uri="{BB962C8B-B14F-4D97-AF65-F5344CB8AC3E}">
        <p14:creationId xmlns:p14="http://schemas.microsoft.com/office/powerpoint/2010/main" val="429212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B0EBD8-EC46-443B-A49F-16350935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1554528"/>
            <a:ext cx="6172200" cy="71314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學習單元</a:t>
            </a:r>
            <a:r>
              <a:rPr lang="en-US" altLang="zh-TW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b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b="1" dirty="0">
                <a:solidFill>
                  <a:srgbClr val="FF0000"/>
                </a:solidFill>
                <a:latin typeface="+mj-ea"/>
              </a:rPr>
            </a:br>
            <a:endParaRPr lang="zh-TW" altLang="en-US" b="1" dirty="0">
              <a:latin typeface="+mj-ea"/>
            </a:endParaRPr>
          </a:p>
        </p:txBody>
      </p:sp>
      <p:sp>
        <p:nvSpPr>
          <p:cNvPr id="31747" name="內容版面配置區 2">
            <a:extLst>
              <a:ext uri="{FF2B5EF4-FFF2-40B4-BE49-F238E27FC236}">
                <a16:creationId xmlns:a16="http://schemas.microsoft.com/office/drawing/2014/main" id="{F586819E-8816-4D17-ACC1-B6FA4DFF96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1517" y="1945481"/>
            <a:ext cx="6874824" cy="32635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700" dirty="0">
                <a:solidFill>
                  <a:srgbClr val="FF0000"/>
                </a:solidFill>
                <a:latin typeface="文鼎中黑" pitchFamily="49" charset="-120"/>
                <a:ea typeface="文鼎中黑" pitchFamily="49" charset="-120"/>
              </a:rPr>
              <a:t>       </a:t>
            </a:r>
            <a:endParaRPr lang="en-US" altLang="zh-TW" sz="2700" dirty="0">
              <a:solidFill>
                <a:srgbClr val="FF0000"/>
              </a:solidFill>
              <a:latin typeface="文鼎中黑" pitchFamily="49" charset="-120"/>
              <a:ea typeface="文鼎中黑" pitchFamily="49" charset="-120"/>
            </a:endParaRPr>
          </a:p>
          <a:p>
            <a:pPr eaLnBrk="1" hangingPunct="1">
              <a:buFontTx/>
              <a:buNone/>
            </a:pPr>
            <a:endParaRPr lang="en-US" altLang="zh-TW" sz="2700" dirty="0">
              <a:solidFill>
                <a:srgbClr val="FF0000"/>
              </a:solidFill>
              <a:latin typeface="文鼎中黑" pitchFamily="49" charset="-120"/>
              <a:ea typeface="文鼎中黑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endParaRPr lang="zh-TW" altLang="en-US" sz="2700" b="1" dirty="0">
              <a:solidFill>
                <a:srgbClr val="99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95DB694-F3B3-4BDF-9D31-30F90471B07A}"/>
              </a:ext>
            </a:extLst>
          </p:cNvPr>
          <p:cNvSpPr txBox="1"/>
          <p:nvPr/>
        </p:nvSpPr>
        <p:spPr>
          <a:xfrm>
            <a:off x="3622055" y="4590323"/>
            <a:ext cx="4574286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各組討論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代表分享心得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30AB60-CC01-4C45-B5D6-C854D95E120C}"/>
              </a:ext>
            </a:extLst>
          </p:cNvPr>
          <p:cNvSpPr txBox="1"/>
          <p:nvPr/>
        </p:nvSpPr>
        <p:spPr>
          <a:xfrm>
            <a:off x="3622055" y="2527148"/>
            <a:ext cx="509368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你對翻轉教育及孩子自學的看法 </a:t>
            </a:r>
            <a:r>
              <a:rPr lang="en-US" altLang="zh-TW" sz="40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5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6B28E1-3A68-40F0-A43C-004F2E25B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1" y="2326018"/>
            <a:ext cx="2906295" cy="307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63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692696"/>
            <a:ext cx="6840760" cy="107721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第二個難題：科技，即將翻轉教育的面貌，也帶來迫在眉睫的新危機</a:t>
            </a:r>
          </a:p>
        </p:txBody>
      </p:sp>
      <p:sp>
        <p:nvSpPr>
          <p:cNvPr id="3" name="矩形 2"/>
          <p:cNvSpPr/>
          <p:nvPr/>
        </p:nvSpPr>
        <p:spPr>
          <a:xfrm>
            <a:off x="503548" y="2492896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relationship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網路虛擬關係取代了真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人互動，造成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新的社交困難與焦慮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A( attention/addiction)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無法下線、多工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處理的腦袋，造成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專注和成癮問題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P(Privacy)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網路社群上無節制的自我揭露和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透明分享，將造成滑世代小孩的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隱私災難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50132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>
            <a:extLst>
              <a:ext uri="{FF2B5EF4-FFF2-40B4-BE49-F238E27FC236}">
                <a16:creationId xmlns:a16="http://schemas.microsoft.com/office/drawing/2014/main" id="{106FCA12-90F0-46A8-842D-EDDF25AF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404813"/>
            <a:ext cx="8162925" cy="15700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網路已經改變這一代小孩的學習、娛樂、溝通和生活方式，也嚴重挑戰親子關係、學校教學，帶來前所未有的教養、法律問題。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0255FE8-A8B0-4DB1-AF16-408083F58B0F}"/>
              </a:ext>
            </a:extLst>
          </p:cNvPr>
          <p:cNvSpPr/>
          <p:nvPr/>
        </p:nvSpPr>
        <p:spPr>
          <a:xfrm>
            <a:off x="657225" y="5005388"/>
            <a:ext cx="8112125" cy="1570037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如何讓孩子安全、自信的享受科技的強大力量，又能避免網路的陷阱？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世代的父母和教師，該如何教養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世代的網路小孩？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530B35B-560A-4BA6-99F7-FCEFEFB43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2874963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全世界的大人都必須重新思考</a:t>
            </a:r>
          </a:p>
        </p:txBody>
      </p:sp>
      <p:pic>
        <p:nvPicPr>
          <p:cNvPr id="125954" name="Picture 2" descr="https://sp.yimg.com/ib/th?id=HN.608049034626400265&amp;pid=15.1&amp;P=0">
            <a:extLst>
              <a:ext uri="{FF2B5EF4-FFF2-40B4-BE49-F238E27FC236}">
                <a16:creationId xmlns:a16="http://schemas.microsoft.com/office/drawing/2014/main" id="{4FCBD6B6-9B4C-4A36-B891-C284AC936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05038"/>
            <a:ext cx="25415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43C708E-6364-4CC1-95D8-9D7253864794}"/>
              </a:ext>
            </a:extLst>
          </p:cNvPr>
          <p:cNvSpPr/>
          <p:nvPr/>
        </p:nvSpPr>
        <p:spPr>
          <a:xfrm>
            <a:off x="2195513" y="2597150"/>
            <a:ext cx="5761037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的訊息打卡正夯，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defRPr/>
            </a:pP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的對話很多代碼夾雜，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新時代的「潮」銳不可當，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不可能不接觸的情形下，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父母師長有什麼樣的責任？</a:t>
            </a:r>
          </a:p>
        </p:txBody>
      </p:sp>
      <p:pic>
        <p:nvPicPr>
          <p:cNvPr id="13315" name="Picture 5" descr="unnamed">
            <a:extLst>
              <a:ext uri="{FF2B5EF4-FFF2-40B4-BE49-F238E27FC236}">
                <a16:creationId xmlns:a16="http://schemas.microsoft.com/office/drawing/2014/main" id="{F6898588-1A48-4802-9212-B8E99F79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65125"/>
            <a:ext cx="208756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s://sp.yimg.com/ib/th?id=HN.607993586599660894&amp;pid=15.1&amp;P=0">
            <a:extLst>
              <a:ext uri="{FF2B5EF4-FFF2-40B4-BE49-F238E27FC236}">
                <a16:creationId xmlns:a16="http://schemas.microsoft.com/office/drawing/2014/main" id="{F8BE3AAA-2D1D-4912-A634-D82BA185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1300"/>
            <a:ext cx="3073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9964B8-B301-4B43-A911-13C7E6F52EF6}"/>
              </a:ext>
            </a:extLst>
          </p:cNvPr>
          <p:cNvSpPr/>
          <p:nvPr/>
        </p:nvSpPr>
        <p:spPr>
          <a:xfrm>
            <a:off x="3635375" y="1220788"/>
            <a:ext cx="4572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美國一項研究日前聲稱，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經常上「臉書」（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Facebook)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或其他社群網站的青少年，在學校的成績大多偏低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，並且會引起心理問題和自戀趨勢。研究認為，「臉書」等社群網站對青少年的成績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「弊大於利」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4339" name="Picture 2" descr="https://sp.yimg.com/xj/th?id=OIP.Mb044cf72de9bbaa74dc801c51f636450o0&amp;pid=15.1&amp;P=0&amp;w=220&amp;h=152">
            <a:extLst>
              <a:ext uri="{FF2B5EF4-FFF2-40B4-BE49-F238E27FC236}">
                <a16:creationId xmlns:a16="http://schemas.microsoft.com/office/drawing/2014/main" id="{C693A77B-F327-45E2-BFC7-11B9B1E99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38188"/>
            <a:ext cx="2562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s://sp.yimg.com/xj/th?id=OIP.M217a655e1868f77dfffea4803859e13do0&amp;pid=15.1&amp;P=0&amp;w=269&amp;h=152">
            <a:extLst>
              <a:ext uri="{FF2B5EF4-FFF2-40B4-BE49-F238E27FC236}">
                <a16:creationId xmlns:a16="http://schemas.microsoft.com/office/drawing/2014/main" id="{69AE36BF-F847-4F81-B26B-F75146CD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25622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ECB2D08-4020-460B-8B58-4E27D587D245}"/>
              </a:ext>
            </a:extLst>
          </p:cNvPr>
          <p:cNvSpPr/>
          <p:nvPr/>
        </p:nvSpPr>
        <p:spPr>
          <a:xfrm>
            <a:off x="539750" y="404813"/>
            <a:ext cx="7777163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臉書像一面會對話的魔鏡，網路幾乎是滑世代「生活」的全部</a:t>
            </a:r>
          </a:p>
          <a:p>
            <a:pPr>
              <a:defRPr/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小孩首次接觸行動裝置的年紀比你想像的還早！  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0~1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歲佔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2~4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歲佔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39%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5~8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歲佔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52%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青少年每月互通簡訊數量高達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3,339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則，折合  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一天大約是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青少年平均一天「打卡」將近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近年來注意力不足過動症（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ADHD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）的發生機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率，是過去二、三十年的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wimg.edgesuite.net/images/thumbnail/20150116/36330298_0d778b2b1cc91d26bfccbd6f749d7ede_160x160.jpg">
            <a:extLst>
              <a:ext uri="{FF2B5EF4-FFF2-40B4-BE49-F238E27FC236}">
                <a16:creationId xmlns:a16="http://schemas.microsoft.com/office/drawing/2014/main" id="{231CE3D9-8BED-476F-8362-E6610717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65363"/>
            <a:ext cx="33131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BE2AEF-0557-4A53-BAA4-A6B65FDBF46E}"/>
              </a:ext>
            </a:extLst>
          </p:cNvPr>
          <p:cNvSpPr/>
          <p:nvPr/>
        </p:nvSpPr>
        <p:spPr>
          <a:xfrm>
            <a:off x="611188" y="195263"/>
            <a:ext cx="7129462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偷買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iPhone6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被媽沒收 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國二生跳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樓亡</a:t>
            </a:r>
          </a:p>
          <a:p>
            <a:pPr>
              <a:defRPr/>
            </a:pPr>
            <a:endParaRPr lang="zh-TW" altLang="en-US" dirty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23556" name="矩形 2">
            <a:extLst>
              <a:ext uri="{FF2B5EF4-FFF2-40B4-BE49-F238E27FC236}">
                <a16:creationId xmlns:a16="http://schemas.microsoft.com/office/drawing/2014/main" id="{24E7D625-A17E-4A06-B1E8-BAC07BF1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1331913"/>
            <a:ext cx="4716462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 dirty="0"/>
              <a:t>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  <a:p>
            <a:pPr eaLnBrk="1" hangingPunct="1"/>
            <a:endParaRPr lang="zh-TW" altLang="en-US" sz="2400" b="1" dirty="0"/>
          </a:p>
          <a:p>
            <a:pPr eaLnBrk="1" hangingPunct="1"/>
            <a:r>
              <a:rPr lang="en-US" altLang="zh-TW" sz="2400" b="1" dirty="0"/>
              <a:t>       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孩子，你知道這樣做爸媽有多傷心嗎？新北市永和區一名國二少年，因爸媽擔心他沉迷手機，不願買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iPhone 6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他，他花了兩萬多元零用錢偷偷購買，卻被媽媽發現，斥責後沒收，不料少年因此想不開，昨傍晚放學回家後，直接搭電梯到社區二十七樓頂一躍而下，摔落中庭游泳池畔當場慘死，爸媽接到噩耗趕抵醫院，見到兒子遺體，痛哭：「我的兒呀！我的兒呀！」令人鼻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/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>
            <a:extLst>
              <a:ext uri="{FF2B5EF4-FFF2-40B4-BE49-F238E27FC236}">
                <a16:creationId xmlns:a16="http://schemas.microsoft.com/office/drawing/2014/main" id="{67DD8C16-A472-439A-BE95-C54D21E7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04788"/>
            <a:ext cx="8585200" cy="1938337"/>
          </a:xfrm>
          <a:prstGeom prst="rect">
            <a:avLst/>
          </a:prstGeom>
          <a:solidFill>
            <a:srgbClr val="0070C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手機已成為許多學生的日常用品，學生為手機行為脫序的案例時有所聞。智慧型手機等３Ｃ產品帶來許多生活上的便利，但也造成同儕相互比較的心態，青少年若無智慧型手機，會產生「別人都有我沒有」想法，甚至害怕「被邊緣化」，建議家長應建立小孩正確觀念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EFDA7C-6B29-4C09-A841-1F5203F82346}"/>
              </a:ext>
            </a:extLst>
          </p:cNvPr>
          <p:cNvSpPr/>
          <p:nvPr/>
        </p:nvSpPr>
        <p:spPr>
          <a:xfrm>
            <a:off x="395288" y="2349500"/>
            <a:ext cx="8856662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近年學生為手機脫序案例</a:t>
            </a:r>
          </a:p>
          <a:p>
            <a:pPr>
              <a:defRPr/>
            </a:pPr>
            <a:endParaRPr lang="zh-TW" altLang="en-US" sz="20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2015/01/07</a:t>
            </a:r>
          </a:p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高雄市吳姓、魏姓小六男童騎單車，發現方姓女子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邊走邊講手機，竟從後方搶走手機，警方逮捕兩童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，依搶奪罪嫌函送少年法庭審理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2013/09</a:t>
            </a:r>
          </a:p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歲紀姓女大生到超商提款，見有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 5</a:t>
            </a:r>
          </a:p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手機放在提款機上，竟據為己有，法官依侵占罪處分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保護管束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2013/01</a:t>
            </a:r>
          </a:p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台南一名單親媽媽買智慧型手機給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歲高中女兒，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發覺女兒只低頭玩手機不念書，常曠課甚至動手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打她，氣得沒收手機，女兒竟在臉書辱罵她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2000" dirty="0"/>
          </a:p>
        </p:txBody>
      </p:sp>
      <p:pic>
        <p:nvPicPr>
          <p:cNvPr id="24580" name="Picture 2" descr="https://sp.yimg.com/ib/th?id=HN.608011243186752119&amp;pid=15.1&amp;P=0">
            <a:extLst>
              <a:ext uri="{FF2B5EF4-FFF2-40B4-BE49-F238E27FC236}">
                <a16:creationId xmlns:a16="http://schemas.microsoft.com/office/drawing/2014/main" id="{00A91BA1-DC4B-44D0-B90A-F1A237B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7563"/>
            <a:ext cx="23542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C4FC03-C08A-43C8-B8B3-9076B094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47" y="4157663"/>
            <a:ext cx="5922962" cy="20621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導致孩子們會沉迷或犯罪的關鍵因素，恐怕不是網路，而是缺乏良好的親子關係、健康的生活習慣，與正確價值觀的教育。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B4360C-89AC-4397-B754-5E10B1F262CA}"/>
              </a:ext>
            </a:extLst>
          </p:cNvPr>
          <p:cNvSpPr/>
          <p:nvPr/>
        </p:nvSpPr>
        <p:spPr>
          <a:xfrm>
            <a:off x="1217613" y="1412776"/>
            <a:ext cx="7129462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低齡化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ipad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取代繪本、手機變成玩具， 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成數位寶寶輕鬆「點、滑」上手。</a:t>
            </a:r>
            <a:b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保母化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：大人小孩都低頭，親子聚餐零互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動，甚至有六成家長出門會準備「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保母」。</a:t>
            </a:r>
            <a:b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沉迷化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：一哭二鬧三偷玩，逾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成孩童玩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不到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產品時會哭鬧不休，成為家長最頭痛的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教養難題。</a:t>
            </a:r>
            <a:b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親職空窗化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成父母沒有全程陪伴孩子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，無法提供孩子最即時的協助。</a:t>
            </a:r>
            <a:b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2400" b="1" dirty="0">
                <a:latin typeface="+mj-ea"/>
                <a:ea typeface="+mj-ea"/>
              </a:rPr>
            </a:br>
            <a:endParaRPr lang="zh-TW" altLang="en-US" sz="2400" b="1" dirty="0">
              <a:latin typeface="+mj-ea"/>
              <a:ea typeface="+mj-ea"/>
            </a:endParaRPr>
          </a:p>
        </p:txBody>
      </p:sp>
      <p:sp>
        <p:nvSpPr>
          <p:cNvPr id="30723" name="矩形 2">
            <a:extLst>
              <a:ext uri="{FF2B5EF4-FFF2-40B4-BE49-F238E27FC236}">
                <a16:creationId xmlns:a16="http://schemas.microsoft.com/office/drawing/2014/main" id="{FB1C09ED-BA12-4C38-8928-8B939A0A6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106" y="404664"/>
            <a:ext cx="63404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數位時代對親子教育的威脅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3">
            <a:extLst>
              <a:ext uri="{FF2B5EF4-FFF2-40B4-BE49-F238E27FC236}">
                <a16:creationId xmlns:a16="http://schemas.microsoft.com/office/drawing/2014/main" id="{F6691082-FE75-4340-8258-11301E44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" y="1084660"/>
            <a:ext cx="2810573" cy="32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字方塊 1">
            <a:extLst>
              <a:ext uri="{FF2B5EF4-FFF2-40B4-BE49-F238E27FC236}">
                <a16:creationId xmlns:a16="http://schemas.microsoft.com/office/drawing/2014/main" id="{30393024-B57A-4A2D-9841-6FEC5B12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68" y="4652717"/>
            <a:ext cx="344090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TW" altLang="en-US" sz="405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王世勳</a:t>
            </a:r>
            <a:r>
              <a:rPr lang="en-US" altLang="zh-TW" sz="4050" b="1" dirty="0" err="1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sz="405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</p:txBody>
      </p:sp>
      <p:sp>
        <p:nvSpPr>
          <p:cNvPr id="22532" name="文字方塊 4">
            <a:extLst>
              <a:ext uri="{FF2B5EF4-FFF2-40B4-BE49-F238E27FC236}">
                <a16:creationId xmlns:a16="http://schemas.microsoft.com/office/drawing/2014/main" id="{BD156508-7DD7-442E-A0D6-FEC27902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1084661"/>
            <a:ext cx="5832647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企業培訓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溝通系列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團隊共識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/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創新管理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銷售系列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專職講師</a:t>
            </a:r>
            <a:endParaRPr lang="en-US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人生成長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勵志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婚姻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資深講師</a:t>
            </a:r>
            <a:endParaRPr lang="en-US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社區大學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樂齡講師</a:t>
            </a:r>
          </a:p>
          <a:p>
            <a:endParaRPr lang="en-US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◤職場服務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◤演講超過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場以上</a:t>
            </a:r>
            <a:endParaRPr lang="en-US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◤遍及公部門機關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 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民間社團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企業公司</a:t>
            </a:r>
            <a:endParaRPr lang="en-US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>
            <a:extLst>
              <a:ext uri="{FF2B5EF4-FFF2-40B4-BE49-F238E27FC236}">
                <a16:creationId xmlns:a16="http://schemas.microsoft.com/office/drawing/2014/main" id="{2D90472F-FE3F-4A2F-934C-0F8E1FB50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18" y="344123"/>
            <a:ext cx="7878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讓孩子不被手機牽著走的五個建議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B2503E-8927-42E9-BBDB-9E67ACF994DA}"/>
              </a:ext>
            </a:extLst>
          </p:cNvPr>
          <p:cNvSpPr/>
          <p:nvPr/>
        </p:nvSpPr>
        <p:spPr>
          <a:xfrm>
            <a:off x="745528" y="1416480"/>
            <a:ext cx="70993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確認孩子需要的手機功能，夠用就好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6E2053-FFA5-4AD7-A2AA-E343EA874590}"/>
              </a:ext>
            </a:extLst>
          </p:cNvPr>
          <p:cNvSpPr/>
          <p:nvPr/>
        </p:nvSpPr>
        <p:spPr>
          <a:xfrm>
            <a:off x="757238" y="2200986"/>
            <a:ext cx="50482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不要試著介入孩子的社群</a:t>
            </a:r>
          </a:p>
        </p:txBody>
      </p:sp>
      <p:sp>
        <p:nvSpPr>
          <p:cNvPr id="25605" name="矩形 4">
            <a:extLst>
              <a:ext uri="{FF2B5EF4-FFF2-40B4-BE49-F238E27FC236}">
                <a16:creationId xmlns:a16="http://schemas.microsoft.com/office/drawing/2014/main" id="{499F53FE-D4C7-4883-B852-639CFE066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036620"/>
            <a:ext cx="827925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建立「奢侈品要成年工作賺錢後自己買」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的概念</a:t>
            </a:r>
          </a:p>
        </p:txBody>
      </p:sp>
      <p:sp>
        <p:nvSpPr>
          <p:cNvPr id="25606" name="矩形 5">
            <a:extLst>
              <a:ext uri="{FF2B5EF4-FFF2-40B4-BE49-F238E27FC236}">
                <a16:creationId xmlns:a16="http://schemas.microsoft.com/office/drawing/2014/main" id="{BF55477C-F5FB-44AD-88E2-E81B445C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62" y="4221088"/>
            <a:ext cx="545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以身作則，放下自己的手機</a:t>
            </a:r>
            <a:endParaRPr lang="zh-TW" altLang="en-US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0895EF-CDD4-4542-BF90-A678F659E414}"/>
              </a:ext>
            </a:extLst>
          </p:cNvPr>
          <p:cNvSpPr/>
          <p:nvPr/>
        </p:nvSpPr>
        <p:spPr>
          <a:xfrm>
            <a:off x="744734" y="5011681"/>
            <a:ext cx="71008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使用不經意的案例提醒，比說教有效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3CF6C9-8007-443C-98B6-F2C877C4FCF6}"/>
              </a:ext>
            </a:extLst>
          </p:cNvPr>
          <p:cNvSpPr txBox="1"/>
          <p:nvPr/>
        </p:nvSpPr>
        <p:spPr>
          <a:xfrm>
            <a:off x="757238" y="575764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培養多元化的興趣。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>
            <a:extLst>
              <a:ext uri="{FF2B5EF4-FFF2-40B4-BE49-F238E27FC236}">
                <a16:creationId xmlns:a16="http://schemas.microsoft.com/office/drawing/2014/main" id="{E292BCD2-91A8-4947-A9A5-5C692BE73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55587"/>
            <a:ext cx="77771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/>
              <a:t>    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如何引導孩子不迷戀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</a:p>
          <a:p>
            <a:pPr>
              <a:defRPr/>
            </a:pPr>
            <a:endParaRPr lang="en-US" altLang="zh-TW" sz="3200" b="1" dirty="0"/>
          </a:p>
          <a:p>
            <a:pPr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聰明用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 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讓自己休息，也讓機器休息 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父母帶頭玩真的 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多帶孩子到戶外走動  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或參加營隊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與孩子一起養成運動的習慣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可用交換條件的方式，引導孩子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培養其他興趣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限制使用時間，訂立使用規範</a:t>
            </a:r>
          </a:p>
          <a:p>
            <a:pPr>
              <a:defRPr/>
            </a:pPr>
            <a:endParaRPr lang="zh-TW" altLang="en-US" sz="3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35843" name="Picture 2" descr="https://sp.yimg.com/xj/th?id=OIP.Mfcfe3a8757cffe7947a3a5752002f336H0&amp;pid=15.1&amp;P=0&amp;w=247&amp;h=159">
            <a:extLst>
              <a:ext uri="{FF2B5EF4-FFF2-40B4-BE49-F238E27FC236}">
                <a16:creationId xmlns:a16="http://schemas.microsoft.com/office/drawing/2014/main" id="{5B6D8716-EC68-44A3-A5C9-B9BD9F69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300663"/>
            <a:ext cx="23526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s://sp.yimg.com/xj/th?id=OIP.M91a3e0d56e8fda139abf352d53dbd735o0&amp;pid=15.1&amp;P=0&amp;w=300&amp;h=300">
            <a:extLst>
              <a:ext uri="{FF2B5EF4-FFF2-40B4-BE49-F238E27FC236}">
                <a16:creationId xmlns:a16="http://schemas.microsoft.com/office/drawing/2014/main" id="{4F8ABB5D-B6DE-42CA-85E3-A979563C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945063"/>
            <a:ext cx="19446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5FEBB5F-9E05-4E01-B49D-47D48FCD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492" y="4066621"/>
            <a:ext cx="7127875" cy="2555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自制力是給孩子最好的「預防針」。自制力不僅是時間管理，還必須從小、從生活細節開始培養。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DF55818-948D-42CB-98C8-BEA55A584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47924"/>
              </p:ext>
            </p:extLst>
          </p:nvPr>
        </p:nvGraphicFramePr>
        <p:xfrm>
          <a:off x="1187450" y="692150"/>
          <a:ext cx="7056438" cy="5489574"/>
        </p:xfrm>
        <a:graphic>
          <a:graphicData uri="http://schemas.openxmlformats.org/drawingml/2006/table">
            <a:tbl>
              <a:tblPr/>
              <a:tblGrid>
                <a:gridCol w="2874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16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6" marR="91436" marT="45724" marB="45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6" marR="91436" marT="45724" marB="45724"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14">
                <a:tc gridSpan="2">
                  <a:txBody>
                    <a:bodyPr/>
                    <a:lstStyle/>
                    <a:p>
                      <a:endParaRPr lang="zh-TW" altLang="en-US" sz="3200" b="1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8338">
                <a:tc>
                  <a:txBody>
                    <a:bodyPr/>
                    <a:lstStyle/>
                    <a:p>
                      <a:r>
                        <a:rPr lang="en-US" altLang="zh-TW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歲以前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10C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C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C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不建議 </a:t>
                      </a:r>
                      <a:r>
                        <a:rPr lang="en-US" altLang="zh-TW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大腦最脆弱，易受螢幕媒體影響</a:t>
                      </a:r>
                      <a:r>
                        <a:rPr lang="en-US" altLang="zh-TW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b="1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10C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814">
                <a:tc>
                  <a:txBody>
                    <a:bodyPr/>
                    <a:lstStyle/>
                    <a:p>
                      <a:r>
                        <a:rPr lang="en-US" altLang="zh-TW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3-7</a:t>
                      </a:r>
                      <a:r>
                        <a:rPr lang="zh-TW" altLang="en-US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C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C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dirty="0">
                          <a:solidFill>
                            <a:srgbClr val="0070C0"/>
                          </a:solidFill>
                          <a:effectLst/>
                        </a:rPr>
                        <a:t>          </a:t>
                      </a:r>
                      <a:r>
                        <a:rPr lang="en-US" altLang="zh-TW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0.5-1</a:t>
                      </a:r>
                      <a:r>
                        <a:rPr lang="zh-TW" altLang="en-US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C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814">
                <a:tc>
                  <a:txBody>
                    <a:bodyPr/>
                    <a:lstStyle/>
                    <a:p>
                      <a:r>
                        <a:rPr lang="en-US" altLang="zh-TW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7-12</a:t>
                      </a:r>
                      <a:r>
                        <a:rPr lang="zh-TW" altLang="en-US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A0B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B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B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</a:t>
                      </a:r>
                      <a:r>
                        <a:rPr lang="en-US" altLang="zh-TW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A0B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814">
                <a:tc>
                  <a:txBody>
                    <a:bodyPr/>
                    <a:lstStyle/>
                    <a:p>
                      <a:r>
                        <a:rPr lang="en-US" altLang="zh-TW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12-15</a:t>
                      </a:r>
                      <a:r>
                        <a:rPr lang="zh-TW" altLang="en-US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70B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B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B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B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en-US" altLang="zh-TW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r>
                        <a:rPr lang="zh-TW" altLang="en-US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70B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814">
                <a:tc>
                  <a:txBody>
                    <a:bodyPr/>
                    <a:lstStyle/>
                    <a:p>
                      <a:r>
                        <a:rPr lang="en-US" altLang="zh-TW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3200" b="1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歲以上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B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B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dirty="0">
                          <a:solidFill>
                            <a:srgbClr val="0070C0"/>
                          </a:solidFill>
                          <a:effectLst/>
                        </a:rPr>
                        <a:t>                </a:t>
                      </a:r>
                      <a:r>
                        <a:rPr lang="en-US" altLang="zh-TW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b="1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B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D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835" name="矩形 3">
            <a:extLst>
              <a:ext uri="{FF2B5EF4-FFF2-40B4-BE49-F238E27FC236}">
                <a16:creationId xmlns:a16="http://schemas.microsoft.com/office/drawing/2014/main" id="{848421A3-8549-4036-972F-80A72BD7A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92150"/>
            <a:ext cx="7056438" cy="7080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建議的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螢幕使用時間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B0EBD8-EC46-443B-A49F-16350935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1554528"/>
            <a:ext cx="6172200" cy="71314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學習單元</a:t>
            </a:r>
            <a:r>
              <a:rPr lang="en-US" altLang="zh-TW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b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b="1" dirty="0">
                <a:solidFill>
                  <a:srgbClr val="FF0000"/>
                </a:solidFill>
                <a:latin typeface="+mj-ea"/>
              </a:rPr>
            </a:br>
            <a:endParaRPr lang="zh-TW" altLang="en-US" b="1" dirty="0">
              <a:latin typeface="+mj-ea"/>
            </a:endParaRPr>
          </a:p>
        </p:txBody>
      </p:sp>
      <p:sp>
        <p:nvSpPr>
          <p:cNvPr id="31747" name="內容版面配置區 2">
            <a:extLst>
              <a:ext uri="{FF2B5EF4-FFF2-40B4-BE49-F238E27FC236}">
                <a16:creationId xmlns:a16="http://schemas.microsoft.com/office/drawing/2014/main" id="{F586819E-8816-4D17-ACC1-B6FA4DFF96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1517" y="1945481"/>
            <a:ext cx="6874824" cy="32635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700" dirty="0">
                <a:solidFill>
                  <a:srgbClr val="FF0000"/>
                </a:solidFill>
                <a:latin typeface="文鼎中黑" pitchFamily="49" charset="-120"/>
                <a:ea typeface="文鼎中黑" pitchFamily="49" charset="-120"/>
              </a:rPr>
              <a:t>       </a:t>
            </a:r>
            <a:endParaRPr lang="en-US" altLang="zh-TW" sz="2700" dirty="0">
              <a:solidFill>
                <a:srgbClr val="FF0000"/>
              </a:solidFill>
              <a:latin typeface="文鼎中黑" pitchFamily="49" charset="-120"/>
              <a:ea typeface="文鼎中黑" pitchFamily="49" charset="-120"/>
            </a:endParaRPr>
          </a:p>
          <a:p>
            <a:pPr eaLnBrk="1" hangingPunct="1">
              <a:buFontTx/>
              <a:buNone/>
            </a:pPr>
            <a:endParaRPr lang="en-US" altLang="zh-TW" sz="2700" dirty="0">
              <a:solidFill>
                <a:srgbClr val="FF0000"/>
              </a:solidFill>
              <a:latin typeface="文鼎中黑" pitchFamily="49" charset="-120"/>
              <a:ea typeface="文鼎中黑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endParaRPr lang="zh-TW" altLang="en-US" sz="2700" b="1" dirty="0">
              <a:solidFill>
                <a:srgbClr val="99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95DB694-F3B3-4BDF-9D31-30F90471B07A}"/>
              </a:ext>
            </a:extLst>
          </p:cNvPr>
          <p:cNvSpPr txBox="1"/>
          <p:nvPr/>
        </p:nvSpPr>
        <p:spPr>
          <a:xfrm>
            <a:off x="3622055" y="4590323"/>
            <a:ext cx="4574286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各組討論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代表分享心得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30AB60-CC01-4C45-B5D6-C854D95E120C}"/>
              </a:ext>
            </a:extLst>
          </p:cNvPr>
          <p:cNvSpPr txBox="1"/>
          <p:nvPr/>
        </p:nvSpPr>
        <p:spPr>
          <a:xfrm>
            <a:off x="3622055" y="2527148"/>
            <a:ext cx="509368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你對數位時代親子關係的看法 </a:t>
            </a:r>
            <a:r>
              <a:rPr lang="en-US" altLang="zh-TW" sz="40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5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6B28E1-3A68-40F0-A43C-004F2E25B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1" y="2326018"/>
            <a:ext cx="2906295" cy="307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69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485884"/>
            <a:ext cx="7992888" cy="107721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第三個難題：充滿空虛、缺乏目的感的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「無動力世代」成形</a:t>
            </a:r>
          </a:p>
        </p:txBody>
      </p:sp>
      <p:sp>
        <p:nvSpPr>
          <p:cNvPr id="3" name="矩形 2"/>
          <p:cNvSpPr/>
          <p:nvPr/>
        </p:nvSpPr>
        <p:spPr>
          <a:xfrm>
            <a:off x="678370" y="2204864"/>
            <a:ext cx="7998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多數不需要再為「改善經濟條件」而努力，父母不在意「家裡多一雙筷子」</a:t>
            </a:r>
          </a:p>
        </p:txBody>
      </p:sp>
      <p:sp>
        <p:nvSpPr>
          <p:cNvPr id="4" name="矩形 3"/>
          <p:cNvSpPr/>
          <p:nvPr/>
        </p:nvSpPr>
        <p:spPr>
          <a:xfrm>
            <a:off x="688642" y="3429000"/>
            <a:ext cx="8347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這一代的孩子，缺乏自我探索的時間和冒險的機會</a:t>
            </a:r>
          </a:p>
        </p:txBody>
      </p:sp>
      <p:sp>
        <p:nvSpPr>
          <p:cNvPr id="5" name="矩形 4"/>
          <p:cNvSpPr/>
          <p:nvPr/>
        </p:nvSpPr>
        <p:spPr>
          <a:xfrm>
            <a:off x="688642" y="4509120"/>
            <a:ext cx="7843798" cy="181588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這一切努力所為何來？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我是誰？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我想要成為什麼樣的一個人？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做什麼會讓我自己覺得有價值？</a:t>
            </a:r>
          </a:p>
        </p:txBody>
      </p:sp>
    </p:spTree>
    <p:extLst>
      <p:ext uri="{BB962C8B-B14F-4D97-AF65-F5344CB8AC3E}">
        <p14:creationId xmlns:p14="http://schemas.microsoft.com/office/powerpoint/2010/main" val="3615176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888432" cy="27607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9632" y="33265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悲劇！北一女新生穿制服跳樓 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遺書：不用找我了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7"/>
            <a:ext cx="4104456" cy="27607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7584" y="191683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父母皆高學歷！跳樓北一女新生曾說：活在這世上好累，我真不想長大，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希望還活在小時候無憂無慮的生活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1566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88640" y="908720"/>
            <a:ext cx="7772400" cy="114300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對下一代的憂慮</a:t>
            </a:r>
            <a:br>
              <a:rPr lang="zh-TW" altLang="en-US" b="1" dirty="0">
                <a:solidFill>
                  <a:srgbClr val="7030A0"/>
                </a:solidFill>
              </a:rPr>
            </a:b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能吃苦嗎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能忍受挫折嗎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對師長夠尊重嗎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語文能力好嗎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認真讀書嗎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 descr="C:\Users\acer\AppData\Local\Microsoft\Windows\Temporary Internet Files\Content.IE5\R0M9BWER\20140926_184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620688"/>
            <a:ext cx="345598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6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2400" cy="114300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讓孩子自然適性的發展成長</a:t>
            </a:r>
            <a:br>
              <a:rPr lang="zh-TW" altLang="en-US" b="1" dirty="0">
                <a:solidFill>
                  <a:srgbClr val="7030A0"/>
                </a:solidFill>
              </a:rPr>
            </a:b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475656" y="90161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寬容，等待，歡喜出發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不要揠苗助長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提供孩子盡情揮灑的舞台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追求卓越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讓孩子走適合自己的路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9" y="4338360"/>
            <a:ext cx="2304256" cy="217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84" y="4414818"/>
            <a:ext cx="3456235" cy="202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25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08" y="955278"/>
            <a:ext cx="7837155" cy="571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11307" y="308947"/>
            <a:ext cx="5748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未來帶得走需要的能力</a:t>
            </a:r>
          </a:p>
        </p:txBody>
      </p:sp>
      <p:sp>
        <p:nvSpPr>
          <p:cNvPr id="5" name="矩形 4"/>
          <p:cNvSpPr/>
          <p:nvPr/>
        </p:nvSpPr>
        <p:spPr>
          <a:xfrm>
            <a:off x="911308" y="97555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基礎能力</a:t>
            </a: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批判思考的能力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分析歸納的能力</a:t>
            </a: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解決問題的能力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品德能力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禮儀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3419872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TW" altLang="en-US" b="1" dirty="0">
                <a:latin typeface="+mj-ea"/>
                <a:ea typeface="+mj-ea"/>
              </a:rPr>
            </a:b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84876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779838" y="1700213"/>
            <a:ext cx="4968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altLang="zh-TW" sz="220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</a:pPr>
            <a:endParaRPr lang="en-US" altLang="zh-TW" sz="2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087811" y="574427"/>
            <a:ext cx="5843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孩子該有的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大能力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30017" y="1950158"/>
            <a:ext cx="6408738" cy="566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同理力         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尊重力   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自信力         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合作力  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勇敢力         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智慧力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決定力        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接納力   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等待力        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表達力 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親和力        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責任力</a:t>
            </a:r>
          </a:p>
          <a:p>
            <a:pPr algn="ctr">
              <a:spcBef>
                <a:spcPct val="20000"/>
              </a:spcBef>
            </a:pPr>
            <a:r>
              <a:rPr lang="zh-TW" altLang="en-US" sz="3600" b="1" dirty="0">
                <a:latin typeface="+mj-ea"/>
                <a:ea typeface="+mj-ea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zh-TW" altLang="en-US" sz="2800" b="1" dirty="0">
                <a:latin typeface="文鼎中黑" pitchFamily="49" charset="-120"/>
                <a:ea typeface="文鼎中黑" pitchFamily="49" charset="-120"/>
              </a:rPr>
              <a:t>　</a:t>
            </a:r>
          </a:p>
          <a:p>
            <a:pPr algn="ctr">
              <a:spcBef>
                <a:spcPct val="20000"/>
              </a:spcBef>
            </a:pPr>
            <a:r>
              <a:rPr lang="zh-TW" altLang="en-US" sz="2800" b="1" dirty="0">
                <a:latin typeface="文鼎中黑" pitchFamily="49" charset="-120"/>
                <a:ea typeface="文鼎中黑" pitchFamily="49" charset="-120"/>
              </a:rPr>
              <a:t>　</a:t>
            </a:r>
            <a:endParaRPr lang="zh-TW" altLang="en-US" sz="2800" b="1" dirty="0">
              <a:solidFill>
                <a:srgbClr val="800000"/>
              </a:solidFill>
              <a:latin typeface="文鼎中黑" pitchFamily="49" charset="-120"/>
              <a:ea typeface="文鼎中黑" pitchFamily="49" charset="-120"/>
            </a:endParaRPr>
          </a:p>
        </p:txBody>
      </p:sp>
      <p:pic>
        <p:nvPicPr>
          <p:cNvPr id="23618" name="Picture 66" descr="goo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581128"/>
            <a:ext cx="16922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19" name="Picture 67" descr="goo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16922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翻轉教育－編輯幕後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19650"/>
            <a:ext cx="60388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332656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翻轉思維，給教育更寬廣的未來！</a:t>
            </a:r>
          </a:p>
        </p:txBody>
      </p:sp>
      <p:sp>
        <p:nvSpPr>
          <p:cNvPr id="3" name="矩形 2"/>
          <p:cNvSpPr/>
          <p:nvPr/>
        </p:nvSpPr>
        <p:spPr>
          <a:xfrm>
            <a:off x="857792" y="1340767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或近或遠的難題，都挑戰著教育的未來，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逼迫著我們必須做出改變：</a:t>
            </a:r>
          </a:p>
        </p:txBody>
      </p:sp>
      <p:sp>
        <p:nvSpPr>
          <p:cNvPr id="4" name="矩形 3"/>
          <p:cNvSpPr/>
          <p:nvPr/>
        </p:nvSpPr>
        <p:spPr>
          <a:xfrm>
            <a:off x="1773881" y="2870356"/>
            <a:ext cx="5010352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面對學歷通貨膨脹的時代，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我們必須重新思考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「教育所為何來」？</a:t>
            </a:r>
          </a:p>
        </p:txBody>
      </p:sp>
    </p:spTree>
    <p:extLst>
      <p:ext uri="{BB962C8B-B14F-4D97-AF65-F5344CB8AC3E}">
        <p14:creationId xmlns:p14="http://schemas.microsoft.com/office/powerpoint/2010/main" val="3018410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00608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孩子未來須具備的深度能力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06388" y="138204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表達溝通與分享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規劃、組織與實踐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尊重、關懷與團隊合作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獨立思考與解決問題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運用科技與資訊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文化學習與國際瞭解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瞭解自我與發展潛能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欣賞表現與創新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生涯規劃與終身學習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主動探索與研究能力</a:t>
            </a:r>
          </a:p>
          <a:p>
            <a:endParaRPr lang="zh-TW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第二屆科學創意趣味競賽---投石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8575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3.yimg.com/ib/th?id=HN.607993457582539679&amp;pid=15.1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857500" cy="21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74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702" y="894278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培養適應「未來」的翻轉教育四大關鍵能力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2060848"/>
            <a:ext cx="5814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一、動機及生命探索的能力</a:t>
            </a:r>
          </a:p>
          <a:p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二、閱讀及創造思考的能力</a:t>
            </a:r>
          </a:p>
          <a:p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三、自律及終身學習的能力</a:t>
            </a:r>
          </a:p>
          <a:p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四、扎根及品格實踐的能力</a:t>
            </a:r>
          </a:p>
        </p:txBody>
      </p:sp>
      <p:pic>
        <p:nvPicPr>
          <p:cNvPr id="5122" name="Picture 2" descr="https://tse3.mm.bing.net/th?id=OIP.g86ndjBnLAS-i9YYz78lQAEsCl&amp;pid=15.1&amp;P=0&amp;w=287&amp;h=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52" y="4509120"/>
            <a:ext cx="423368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39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594" y="1628800"/>
            <a:ext cx="4387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暸解孩子的想法與困難</a:t>
            </a:r>
          </a:p>
        </p:txBody>
      </p:sp>
      <p:sp>
        <p:nvSpPr>
          <p:cNvPr id="3" name="矩形 2"/>
          <p:cNvSpPr/>
          <p:nvPr/>
        </p:nvSpPr>
        <p:spPr>
          <a:xfrm>
            <a:off x="3642097" y="3244334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動機與探索力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404664"/>
            <a:ext cx="3533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動機與探索力</a:t>
            </a:r>
          </a:p>
        </p:txBody>
      </p:sp>
      <p:sp>
        <p:nvSpPr>
          <p:cNvPr id="5" name="矩形 4"/>
          <p:cNvSpPr/>
          <p:nvPr/>
        </p:nvSpPr>
        <p:spPr>
          <a:xfrm>
            <a:off x="757435" y="2349195"/>
            <a:ext cx="483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建立孩子學習的正向歸因 </a:t>
            </a:r>
          </a:p>
        </p:txBody>
      </p:sp>
      <p:sp>
        <p:nvSpPr>
          <p:cNvPr id="6" name="矩形 5"/>
          <p:cNvSpPr/>
          <p:nvPr/>
        </p:nvSpPr>
        <p:spPr>
          <a:xfrm>
            <a:off x="789929" y="4852064"/>
            <a:ext cx="4118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適時鼓勵與讚美孩子 </a:t>
            </a:r>
          </a:p>
        </p:txBody>
      </p:sp>
      <p:sp>
        <p:nvSpPr>
          <p:cNvPr id="7" name="矩形 6"/>
          <p:cNvSpPr/>
          <p:nvPr/>
        </p:nvSpPr>
        <p:spPr>
          <a:xfrm>
            <a:off x="783944" y="3959478"/>
            <a:ext cx="4717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幫助孩子評量自己的進步</a:t>
            </a:r>
          </a:p>
        </p:txBody>
      </p:sp>
      <p:sp>
        <p:nvSpPr>
          <p:cNvPr id="8" name="矩形 7"/>
          <p:cNvSpPr/>
          <p:nvPr/>
        </p:nvSpPr>
        <p:spPr>
          <a:xfrm>
            <a:off x="755576" y="3122894"/>
            <a:ext cx="6272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將學習內容與孩子的興趣互相結合</a:t>
            </a:r>
          </a:p>
        </p:txBody>
      </p:sp>
      <p:pic>
        <p:nvPicPr>
          <p:cNvPr id="4098" name="Picture 2" descr="https://tse3.mm.bing.net/th?id=OIP.vWt3SQUIPojXqP2CnNKJ9wExDM&amp;pid=15.1&amp;P=0&amp;w=220&amp;h=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1072"/>
            <a:ext cx="2880320" cy="24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4.mm.bing.net/th?id=OIP.Rb6BL_PintHbuXpqKMMx4gEsDI&amp;pid=15.1&amp;P=0&amp;w=221&amp;h=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88032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04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620687"/>
            <a:ext cx="4456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閱讀及創造思考力</a:t>
            </a:r>
          </a:p>
        </p:txBody>
      </p:sp>
      <p:pic>
        <p:nvPicPr>
          <p:cNvPr id="13314" name="Picture 2" descr="https://tse4.mm.bing.net/th?id=OIP.GNdXaUeu1C43OZTlsqYXdgEsDI&amp;pid=15.1&amp;P=0&amp;w=252&amp;h=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2636"/>
            <a:ext cx="2890985" cy="24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" y="1484784"/>
            <a:ext cx="81026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3933056"/>
            <a:ext cx="6716713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zh-TW" altLang="en-US" sz="4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閱讀 </a:t>
            </a:r>
            <a:r>
              <a:rPr lang="en-US" altLang="zh-TW" sz="4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 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接收</a:t>
            </a:r>
          </a:p>
          <a:p>
            <a:pPr>
              <a:lnSpc>
                <a:spcPct val="90000"/>
              </a:lnSpc>
            </a:pPr>
            <a:r>
              <a:rPr lang="zh-TW" altLang="en-US" sz="4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寫作 </a:t>
            </a:r>
            <a:r>
              <a:rPr lang="en-US" altLang="zh-TW" sz="4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 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表出</a:t>
            </a:r>
          </a:p>
          <a:p>
            <a:pPr>
              <a:lnSpc>
                <a:spcPct val="90000"/>
              </a:lnSpc>
            </a:pPr>
            <a:endParaRPr lang="zh-TW" altLang="en-US" sz="4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4000" b="1" dirty="0"/>
              <a:t>INPUT </a:t>
            </a:r>
            <a:r>
              <a:rPr lang="en-US" altLang="zh-TW" sz="4000" b="1" dirty="0">
                <a:sym typeface="Wingdings" pitchFamily="2" charset="2"/>
              </a:rPr>
              <a:t></a:t>
            </a:r>
            <a:r>
              <a:rPr lang="en-US" altLang="zh-TW" sz="4000" b="1" dirty="0"/>
              <a:t> OUTPUT</a:t>
            </a:r>
            <a:br>
              <a:rPr lang="en-US" altLang="zh-TW" sz="4000" b="1" dirty="0"/>
            </a:br>
            <a:endParaRPr lang="en-US" altLang="zh-TW" sz="4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416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7046913" y="638175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Arial" pitchFamily="34" charset="0"/>
                <a:ea typeface="SimSun" pitchFamily="2" charset="-122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Arial" pitchFamily="34" charset="0"/>
                <a:ea typeface="SimSun" pitchFamily="2" charset="-122"/>
              </a:rPr>
              <a:t>   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gray">
          <a:xfrm rot="3419336">
            <a:off x="7265987" y="1560513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gray">
          <a:xfrm rot="3419336">
            <a:off x="1411287" y="2268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gray">
          <a:xfrm rot="3419336">
            <a:off x="2846387" y="4173538"/>
            <a:ext cx="923925" cy="1003300"/>
          </a:xfrm>
          <a:prstGeom prst="rect">
            <a:avLst/>
          </a:prstGeom>
          <a:gradFill rotWithShape="1">
            <a:gsLst>
              <a:gs pos="7000">
                <a:srgbClr val="002060"/>
              </a:gs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gray">
          <a:xfrm rot="3419336">
            <a:off x="4916487" y="3021013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69645" name="Line 12"/>
          <p:cNvSpPr>
            <a:spLocks noChangeShapeType="1"/>
          </p:cNvSpPr>
          <p:nvPr/>
        </p:nvSpPr>
        <p:spPr bwMode="auto">
          <a:xfrm>
            <a:off x="2209800" y="3222625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46" name="Line 13"/>
          <p:cNvSpPr>
            <a:spLocks noChangeShapeType="1"/>
          </p:cNvSpPr>
          <p:nvPr/>
        </p:nvSpPr>
        <p:spPr bwMode="auto">
          <a:xfrm flipV="1">
            <a:off x="3810000" y="3756025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47" name="Line 14"/>
          <p:cNvSpPr>
            <a:spLocks noChangeShapeType="1"/>
          </p:cNvSpPr>
          <p:nvPr/>
        </p:nvSpPr>
        <p:spPr bwMode="auto">
          <a:xfrm flipV="1">
            <a:off x="5943600" y="2371725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51" name="Text Box 18"/>
          <p:cNvSpPr txBox="1">
            <a:spLocks noChangeArrowheads="1"/>
          </p:cNvSpPr>
          <p:nvPr/>
        </p:nvSpPr>
        <p:spPr bwMode="auto">
          <a:xfrm>
            <a:off x="765175" y="3536950"/>
            <a:ext cx="121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9pPr>
          </a:lstStyle>
          <a:p>
            <a:pPr eaLnBrk="0" hangingPunct="0"/>
            <a:r>
              <a:rPr kumimoji="0"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endParaRPr kumimoji="0" lang="en-US" altLang="zh-CN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635250" y="5445125"/>
            <a:ext cx="121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9pPr>
          </a:lstStyle>
          <a:p>
            <a:pPr eaLnBrk="0" hangingPunct="0"/>
            <a:r>
              <a:rPr kumimoji="0"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悅讀</a:t>
            </a:r>
            <a:endParaRPr kumimoji="0" lang="en-US" altLang="zh-CN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219700" y="4351338"/>
            <a:ext cx="121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9pPr>
          </a:lstStyle>
          <a:p>
            <a:pPr eaLnBrk="0" hangingPunct="0"/>
            <a:r>
              <a:rPr kumimoji="0"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月讀</a:t>
            </a:r>
            <a:endParaRPr kumimoji="0" lang="en-US" altLang="zh-CN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508419" y="2687777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ea typeface="新細明體" pitchFamily="18" charset="-120"/>
              </a:defRPr>
            </a:lvl9pPr>
          </a:lstStyle>
          <a:p>
            <a:pPr eaLnBrk="0" hangingPunct="0"/>
            <a:r>
              <a:rPr kumimoji="0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躍讀</a:t>
            </a:r>
            <a:endParaRPr kumimoji="0"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50" name="Picture 3" descr="http://jweb.kl.edu.tw/userfiles/594/photo/24484_DSC04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1938"/>
            <a:ext cx="305593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6732588" y="3644900"/>
            <a:ext cx="2087562" cy="93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密度</a:t>
            </a:r>
          </a:p>
        </p:txBody>
      </p:sp>
      <p:sp>
        <p:nvSpPr>
          <p:cNvPr id="16" name="橢圓 15"/>
          <p:cNvSpPr/>
          <p:nvPr/>
        </p:nvSpPr>
        <p:spPr>
          <a:xfrm>
            <a:off x="6732588" y="5772150"/>
            <a:ext cx="2087562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廣度</a:t>
            </a:r>
          </a:p>
        </p:txBody>
      </p:sp>
      <p:sp>
        <p:nvSpPr>
          <p:cNvPr id="17" name="橢圓 16"/>
          <p:cNvSpPr/>
          <p:nvPr/>
        </p:nvSpPr>
        <p:spPr>
          <a:xfrm>
            <a:off x="6732588" y="4731990"/>
            <a:ext cx="2087562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深度</a:t>
            </a:r>
          </a:p>
        </p:txBody>
      </p:sp>
    </p:spTree>
    <p:extLst>
      <p:ext uri="{BB962C8B-B14F-4D97-AF65-F5344CB8AC3E}">
        <p14:creationId xmlns:p14="http://schemas.microsoft.com/office/powerpoint/2010/main" val="34308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1" grpId="0" animBg="1"/>
      <p:bldP spid="116743" grpId="0" animBg="1"/>
      <p:bldP spid="116745" grpId="0" animBg="1"/>
      <p:bldP spid="69645" grpId="0" animBg="1"/>
      <p:bldP spid="69646" grpId="0" animBg="1"/>
      <p:bldP spid="69647" grpId="0" animBg="1"/>
      <p:bldP spid="69651" grpId="0"/>
      <p:bldP spid="21" grpId="0"/>
      <p:bldP spid="22" grpId="0"/>
      <p:bldP spid="23" grpId="0"/>
      <p:bldP spid="2" grpId="0" animBg="1"/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2286000"/>
            <a:ext cx="7772400" cy="4572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設立目標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，才能讓自己「閱讀進階」！要誘引孩子自動加深閱讀，得多多利用孩子的愛好，以及同儕影響力。而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大聲朗讀文本，也是一種「強迫深讀」的方法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。有了深度，還必須兼顧廣度。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7030A0"/>
                </a:solidFill>
                <a:latin typeface="+mj-ea"/>
              </a:rPr>
              <a:t> 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強化閱讀深度與廣度</a:t>
            </a:r>
            <a:b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5844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668162"/>
              </p:ext>
            </p:extLst>
          </p:nvPr>
        </p:nvGraphicFramePr>
        <p:xfrm>
          <a:off x="899592" y="908720"/>
          <a:ext cx="6781800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5" imgW="5271606" imgH="4087829" progId="Word.Document.8">
                  <p:embed/>
                </p:oleObj>
              </mc:Choice>
              <mc:Fallback>
                <p:oleObj name="Document" r:id="rId5" imgW="5271606" imgH="4087829" progId="Word.Document.8">
                  <p:embed/>
                  <p:pic>
                    <p:nvPicPr>
                      <p:cNvPr id="69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08720"/>
                        <a:ext cx="6781800" cy="522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284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353425" cy="5903913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一、平日擴充生活經驗（真誠抒發性情）</a:t>
            </a:r>
            <a:b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8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二、取材不落俗套</a:t>
            </a:r>
            <a:b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（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從平日細心觀察、廣泛閱讀做起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lnSpc>
                <a:spcPct val="80000"/>
              </a:lnSpc>
            </a:pPr>
            <a:endParaRPr lang="zh-TW" altLang="en-US" sz="28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三、審題精準，切忌離題（如：當一天的老師）</a:t>
            </a:r>
            <a:b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8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四、段落分明，上承下啟（一般以四段為準）</a:t>
            </a:r>
          </a:p>
          <a:p>
            <a:pPr>
              <a:lnSpc>
                <a:spcPct val="80000"/>
              </a:lnSpc>
            </a:pPr>
            <a:endParaRPr lang="zh-TW" altLang="en-US" sz="28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五、避免陳腔濫調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（宜多鋪述細節，而非泛寫、矯作）</a:t>
            </a:r>
          </a:p>
          <a:p>
            <a:pPr>
              <a:lnSpc>
                <a:spcPct val="80000"/>
              </a:lnSpc>
            </a:pPr>
            <a:endParaRPr lang="zh-TW" altLang="en-US" sz="28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六、減少錯字、誤用</a:t>
            </a:r>
            <a:endParaRPr lang="zh-TW" altLang="en-US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929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0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649796" y="548680"/>
            <a:ext cx="7772400" cy="1143000"/>
          </a:xfrm>
        </p:spPr>
        <p:txBody>
          <a:bodyPr>
            <a:noAutofit/>
          </a:bodyPr>
          <a:lstStyle/>
          <a:p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年國教各科精熟準備秘訣</a:t>
            </a:r>
            <a:b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1341438"/>
            <a:ext cx="777240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zh-TW" altLang="en-US" dirty="0"/>
          </a:p>
          <a:p>
            <a:pPr marL="0" indent="0">
              <a:buFont typeface="Wingdings 2" pitchFamily="18" charset="2"/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 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  課外題多、拼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閱讀實力</a:t>
            </a:r>
          </a:p>
          <a:p>
            <a:pPr marL="0" indent="0">
              <a:buFont typeface="Wingdings 2" pitchFamily="18" charset="2"/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 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作文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  六級分、比序關鍵</a:t>
            </a:r>
          </a:p>
          <a:p>
            <a:pPr marL="0" indent="0">
              <a:buFont typeface="Wingdings 2" pitchFamily="18" charset="2"/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英語：   拼精熟、多看短文</a:t>
            </a:r>
          </a:p>
          <a:p>
            <a:pPr marL="0" indent="0">
              <a:buFont typeface="Wingdings 2" pitchFamily="18" charset="2"/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數學：   測思考、理解重要</a:t>
            </a:r>
          </a:p>
          <a:p>
            <a:pPr marL="0" indent="0">
              <a:buFont typeface="Wingdings 2" pitchFamily="18" charset="2"/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自然：   圖表和實驗、分勝負</a:t>
            </a:r>
          </a:p>
          <a:p>
            <a:pPr marL="0" indent="0">
              <a:buFont typeface="Wingdings 2" pitchFamily="18" charset="2"/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社會：   圖表與時事、分勝負</a:t>
            </a:r>
          </a:p>
          <a:p>
            <a:pPr marL="0" indent="0">
              <a:buFont typeface="Wingdings 2" pitchFamily="18" charset="2"/>
              <a:buNone/>
            </a:pPr>
            <a:endParaRPr lang="zh-TW" altLang="en-US" sz="3200" b="1" dirty="0"/>
          </a:p>
        </p:txBody>
      </p:sp>
      <p:pic>
        <p:nvPicPr>
          <p:cNvPr id="25604" name="Picture 2" descr="https://sp1.yimg.com/ib/th?id=HN.608013162733176285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08500"/>
            <a:ext cx="22113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43608" y="5229200"/>
            <a:ext cx="6984776" cy="147732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br>
              <a:rPr lang="zh-TW" altLang="en-US" dirty="0"/>
            </a:b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能讀、會用、懂思考的「閱讀力」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是各項科目的學習核心</a:t>
            </a:r>
          </a:p>
        </p:txBody>
      </p:sp>
    </p:spTree>
    <p:extLst>
      <p:ext uri="{BB962C8B-B14F-4D97-AF65-F5344CB8AC3E}">
        <p14:creationId xmlns:p14="http://schemas.microsoft.com/office/powerpoint/2010/main" val="37880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5"/>
          <p:cNvSpPr>
            <a:spLocks noChangeArrowheads="1"/>
          </p:cNvSpPr>
          <p:nvPr/>
        </p:nvSpPr>
        <p:spPr bwMode="auto">
          <a:xfrm>
            <a:off x="327025" y="2165350"/>
            <a:ext cx="8132763" cy="4316413"/>
          </a:xfrm>
          <a:prstGeom prst="roundRect">
            <a:avLst>
              <a:gd name="adj" fmla="val 3894"/>
            </a:avLst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5715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7651" name="AutoShape 7"/>
          <p:cNvSpPr>
            <a:spLocks noChangeArrowheads="1"/>
          </p:cNvSpPr>
          <p:nvPr/>
        </p:nvSpPr>
        <p:spPr bwMode="auto">
          <a:xfrm>
            <a:off x="179388" y="1590675"/>
            <a:ext cx="1152525" cy="1077913"/>
          </a:xfrm>
          <a:prstGeom prst="roundRect">
            <a:avLst>
              <a:gd name="adj" fmla="val 16667"/>
            </a:avLst>
          </a:prstGeom>
          <a:solidFill>
            <a:srgbClr val="64B900"/>
          </a:solidFill>
          <a:ln>
            <a:noFill/>
          </a:ln>
          <a:effectLst>
            <a:prstShdw prst="shdw17" dist="17961" dir="2700000">
              <a:srgbClr val="3C6F00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7652" name="AutoShape 10"/>
          <p:cNvSpPr>
            <a:spLocks noChangeArrowheads="1"/>
          </p:cNvSpPr>
          <p:nvPr/>
        </p:nvSpPr>
        <p:spPr bwMode="auto">
          <a:xfrm>
            <a:off x="1403350" y="1438275"/>
            <a:ext cx="7607300" cy="1393825"/>
          </a:xfrm>
          <a:prstGeom prst="rightArrow">
            <a:avLst>
              <a:gd name="adj1" fmla="val 78463"/>
              <a:gd name="adj2" fmla="val 42475"/>
            </a:avLst>
          </a:prstGeom>
          <a:solidFill>
            <a:srgbClr val="64B900"/>
          </a:solidFill>
          <a:ln>
            <a:noFill/>
          </a:ln>
          <a:effectLst>
            <a:prstShdw prst="shdw17" dist="17961" dir="2700000">
              <a:srgbClr val="3C6F00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7653" name="Line 31"/>
          <p:cNvSpPr>
            <a:spLocks noChangeShapeType="1"/>
          </p:cNvSpPr>
          <p:nvPr/>
        </p:nvSpPr>
        <p:spPr bwMode="auto">
          <a:xfrm>
            <a:off x="2357438" y="2979738"/>
            <a:ext cx="0" cy="3338512"/>
          </a:xfrm>
          <a:prstGeom prst="line">
            <a:avLst/>
          </a:prstGeom>
          <a:noFill/>
          <a:ln w="381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4" name="Line 32"/>
          <p:cNvSpPr>
            <a:spLocks noChangeShapeType="1"/>
          </p:cNvSpPr>
          <p:nvPr/>
        </p:nvSpPr>
        <p:spPr bwMode="auto">
          <a:xfrm>
            <a:off x="4391025" y="2979738"/>
            <a:ext cx="0" cy="3338512"/>
          </a:xfrm>
          <a:prstGeom prst="line">
            <a:avLst/>
          </a:prstGeom>
          <a:noFill/>
          <a:ln w="381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5" name="Line 33"/>
          <p:cNvSpPr>
            <a:spLocks noChangeShapeType="1"/>
          </p:cNvSpPr>
          <p:nvPr/>
        </p:nvSpPr>
        <p:spPr bwMode="auto">
          <a:xfrm>
            <a:off x="6424613" y="2979738"/>
            <a:ext cx="0" cy="3338512"/>
          </a:xfrm>
          <a:prstGeom prst="line">
            <a:avLst/>
          </a:prstGeom>
          <a:noFill/>
          <a:ln w="381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6" name="AutoShape 39"/>
          <p:cNvSpPr>
            <a:spLocks noChangeArrowheads="1"/>
          </p:cNvSpPr>
          <p:nvPr/>
        </p:nvSpPr>
        <p:spPr bwMode="auto">
          <a:xfrm>
            <a:off x="506413" y="1381125"/>
            <a:ext cx="1744662" cy="1511300"/>
          </a:xfrm>
          <a:prstGeom prst="hexagon">
            <a:avLst>
              <a:gd name="adj" fmla="val 28860"/>
              <a:gd name="vf" fmla="val 115470"/>
            </a:avLst>
          </a:prstGeom>
          <a:solidFill>
            <a:srgbClr val="9CDB2C"/>
          </a:solidFill>
          <a:ln>
            <a:noFill/>
          </a:ln>
          <a:effectLst>
            <a:prstShdw prst="shdw17" dist="17961" dir="2700000">
              <a:srgbClr val="5E831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7657" name="AutoShape 40"/>
          <p:cNvSpPr>
            <a:spLocks noChangeArrowheads="1"/>
          </p:cNvSpPr>
          <p:nvPr/>
        </p:nvSpPr>
        <p:spPr bwMode="auto">
          <a:xfrm>
            <a:off x="679450" y="1514475"/>
            <a:ext cx="1409700" cy="1217613"/>
          </a:xfrm>
          <a:prstGeom prst="hexagon">
            <a:avLst>
              <a:gd name="adj" fmla="val 28944"/>
              <a:gd name="vf" fmla="val 115470"/>
            </a:avLst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lin ang="18900000" scaled="1"/>
          </a:gradFill>
          <a:ln w="19050">
            <a:solidFill>
              <a:srgbClr val="66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zh-CN" sz="2400" b="1">
              <a:solidFill>
                <a:srgbClr val="000066"/>
              </a:solidFill>
              <a:latin typeface="HY헤드라인M"/>
              <a:ea typeface="HY헤드라인M"/>
              <a:cs typeface="HY헤드라인M"/>
            </a:endParaRPr>
          </a:p>
        </p:txBody>
      </p:sp>
      <p:sp>
        <p:nvSpPr>
          <p:cNvPr id="27658" name="AutoShape 46"/>
          <p:cNvSpPr>
            <a:spLocks noChangeArrowheads="1"/>
          </p:cNvSpPr>
          <p:nvPr/>
        </p:nvSpPr>
        <p:spPr bwMode="auto">
          <a:xfrm>
            <a:off x="2527300" y="1390650"/>
            <a:ext cx="1744663" cy="1511300"/>
          </a:xfrm>
          <a:prstGeom prst="hexagon">
            <a:avLst>
              <a:gd name="adj" fmla="val 28860"/>
              <a:gd name="vf" fmla="val 115470"/>
            </a:avLst>
          </a:prstGeom>
          <a:solidFill>
            <a:srgbClr val="9CDB2C"/>
          </a:solidFill>
          <a:ln>
            <a:noFill/>
          </a:ln>
          <a:effectLst>
            <a:prstShdw prst="shdw17" dist="17961" dir="2700000">
              <a:srgbClr val="5E831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7659" name="AutoShape 47"/>
          <p:cNvSpPr>
            <a:spLocks noChangeArrowheads="1"/>
          </p:cNvSpPr>
          <p:nvPr/>
        </p:nvSpPr>
        <p:spPr bwMode="auto">
          <a:xfrm>
            <a:off x="2700338" y="1524000"/>
            <a:ext cx="1409700" cy="1217613"/>
          </a:xfrm>
          <a:prstGeom prst="hexagon">
            <a:avLst>
              <a:gd name="adj" fmla="val 28944"/>
              <a:gd name="vf" fmla="val 115470"/>
            </a:avLst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lin ang="18900000" scaled="1"/>
          </a:gradFill>
          <a:ln w="19050">
            <a:solidFill>
              <a:srgbClr val="66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zh-CN" sz="2400" b="1">
              <a:solidFill>
                <a:srgbClr val="000066"/>
              </a:solidFill>
              <a:latin typeface="HY헤드라인M"/>
              <a:ea typeface="HY헤드라인M"/>
              <a:cs typeface="HY헤드라인M"/>
            </a:endParaRPr>
          </a:p>
        </p:txBody>
      </p:sp>
      <p:sp>
        <p:nvSpPr>
          <p:cNvPr id="27660" name="AutoShape 49"/>
          <p:cNvSpPr>
            <a:spLocks noChangeArrowheads="1"/>
          </p:cNvSpPr>
          <p:nvPr/>
        </p:nvSpPr>
        <p:spPr bwMode="auto">
          <a:xfrm>
            <a:off x="4549775" y="1400175"/>
            <a:ext cx="1744663" cy="1511300"/>
          </a:xfrm>
          <a:prstGeom prst="hexagon">
            <a:avLst>
              <a:gd name="adj" fmla="val 28860"/>
              <a:gd name="vf" fmla="val 115470"/>
            </a:avLst>
          </a:prstGeom>
          <a:solidFill>
            <a:srgbClr val="9CDB2C"/>
          </a:solidFill>
          <a:ln>
            <a:noFill/>
          </a:ln>
          <a:effectLst>
            <a:prstShdw prst="shdw17" dist="17961" dir="2700000">
              <a:srgbClr val="5E831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7661" name="AutoShape 50"/>
          <p:cNvSpPr>
            <a:spLocks noChangeArrowheads="1"/>
          </p:cNvSpPr>
          <p:nvPr/>
        </p:nvSpPr>
        <p:spPr bwMode="auto">
          <a:xfrm>
            <a:off x="4722813" y="1533525"/>
            <a:ext cx="1409700" cy="1217613"/>
          </a:xfrm>
          <a:prstGeom prst="hexagon">
            <a:avLst>
              <a:gd name="adj" fmla="val 28944"/>
              <a:gd name="vf" fmla="val 115470"/>
            </a:avLst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lin ang="18900000" scaled="1"/>
          </a:gradFill>
          <a:ln w="19050">
            <a:solidFill>
              <a:srgbClr val="66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zh-CN" sz="2400" b="1">
              <a:solidFill>
                <a:srgbClr val="000066"/>
              </a:solidFill>
              <a:latin typeface="HY헤드라인M"/>
              <a:ea typeface="HY헤드라인M"/>
              <a:cs typeface="HY헤드라인M"/>
            </a:endParaRPr>
          </a:p>
        </p:txBody>
      </p:sp>
      <p:sp>
        <p:nvSpPr>
          <p:cNvPr id="27662" name="AutoShape 52"/>
          <p:cNvSpPr>
            <a:spLocks noChangeArrowheads="1"/>
          </p:cNvSpPr>
          <p:nvPr/>
        </p:nvSpPr>
        <p:spPr bwMode="auto">
          <a:xfrm>
            <a:off x="6572250" y="1409700"/>
            <a:ext cx="1744663" cy="1511300"/>
          </a:xfrm>
          <a:prstGeom prst="hexagon">
            <a:avLst>
              <a:gd name="adj" fmla="val 28860"/>
              <a:gd name="vf" fmla="val 115470"/>
            </a:avLst>
          </a:prstGeom>
          <a:solidFill>
            <a:srgbClr val="9CDB2C"/>
          </a:solidFill>
          <a:ln>
            <a:noFill/>
          </a:ln>
          <a:effectLst>
            <a:prstShdw prst="shdw17" dist="17961" dir="2700000">
              <a:srgbClr val="5E831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7663" name="AutoShape 53"/>
          <p:cNvSpPr>
            <a:spLocks noChangeArrowheads="1"/>
          </p:cNvSpPr>
          <p:nvPr/>
        </p:nvSpPr>
        <p:spPr bwMode="auto">
          <a:xfrm>
            <a:off x="6745288" y="1543050"/>
            <a:ext cx="1409700" cy="1217613"/>
          </a:xfrm>
          <a:prstGeom prst="hexagon">
            <a:avLst>
              <a:gd name="adj" fmla="val 28944"/>
              <a:gd name="vf" fmla="val 115470"/>
            </a:avLst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lin ang="18900000" scaled="1"/>
          </a:gradFill>
          <a:ln w="19050">
            <a:solidFill>
              <a:srgbClr val="66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zh-CN" sz="2400" b="1">
              <a:solidFill>
                <a:srgbClr val="000066"/>
              </a:solidFill>
              <a:latin typeface="HY헤드라인M"/>
              <a:ea typeface="HY헤드라인M"/>
              <a:cs typeface="HY헤드라인M"/>
            </a:endParaRPr>
          </a:p>
        </p:txBody>
      </p: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452438" y="3224213"/>
            <a:ext cx="1800225" cy="731837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9525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zh-CN" sz="2000" b="1">
              <a:solidFill>
                <a:srgbClr val="9933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08" name="AutoShape 60"/>
          <p:cNvSpPr>
            <a:spLocks noChangeArrowheads="1"/>
          </p:cNvSpPr>
          <p:nvPr/>
        </p:nvSpPr>
        <p:spPr bwMode="auto">
          <a:xfrm>
            <a:off x="2478088" y="3224213"/>
            <a:ext cx="1800225" cy="731837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9525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zh-CN" sz="2000" b="1">
              <a:solidFill>
                <a:srgbClr val="9933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09" name="AutoShape 61"/>
          <p:cNvSpPr>
            <a:spLocks noChangeArrowheads="1"/>
          </p:cNvSpPr>
          <p:nvPr/>
        </p:nvSpPr>
        <p:spPr bwMode="auto">
          <a:xfrm>
            <a:off x="4505325" y="3224213"/>
            <a:ext cx="1800225" cy="731837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9525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zh-CN" sz="2000" b="1">
              <a:solidFill>
                <a:srgbClr val="9933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9450" y="338895"/>
            <a:ext cx="3078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自律學習力</a:t>
            </a:r>
          </a:p>
        </p:txBody>
      </p:sp>
      <p:sp>
        <p:nvSpPr>
          <p:cNvPr id="34" name="矩形 33"/>
          <p:cNvSpPr/>
          <p:nvPr/>
        </p:nvSpPr>
        <p:spPr>
          <a:xfrm>
            <a:off x="4549775" y="400450"/>
            <a:ext cx="3239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自律學習循環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</a:p>
        </p:txBody>
      </p:sp>
      <p:sp>
        <p:nvSpPr>
          <p:cNvPr id="2" name="矩形 1"/>
          <p:cNvSpPr/>
          <p:nvPr/>
        </p:nvSpPr>
        <p:spPr>
          <a:xfrm>
            <a:off x="755650" y="154990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1.</a:t>
            </a: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目標設定</a:t>
            </a:r>
          </a:p>
        </p:txBody>
      </p:sp>
      <p:sp>
        <p:nvSpPr>
          <p:cNvPr id="3" name="矩形 2"/>
          <p:cNvSpPr/>
          <p:nvPr/>
        </p:nvSpPr>
        <p:spPr>
          <a:xfrm>
            <a:off x="2795138" y="1514475"/>
            <a:ext cx="14157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2.</a:t>
            </a: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自我規劃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找策略</a:t>
            </a:r>
          </a:p>
        </p:txBody>
      </p:sp>
      <p:sp>
        <p:nvSpPr>
          <p:cNvPr id="4" name="矩形 3"/>
          <p:cNvSpPr/>
          <p:nvPr/>
        </p:nvSpPr>
        <p:spPr>
          <a:xfrm>
            <a:off x="4722813" y="1511281"/>
            <a:ext cx="14157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3.</a:t>
            </a: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自我監控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與調節</a:t>
            </a:r>
          </a:p>
        </p:txBody>
      </p:sp>
      <p:sp>
        <p:nvSpPr>
          <p:cNvPr id="5" name="矩形 4"/>
          <p:cNvSpPr/>
          <p:nvPr/>
        </p:nvSpPr>
        <p:spPr>
          <a:xfrm>
            <a:off x="6808678" y="159429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4.</a:t>
            </a: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自我反思</a:t>
            </a:r>
          </a:p>
        </p:txBody>
      </p:sp>
      <p:sp>
        <p:nvSpPr>
          <p:cNvPr id="39" name="AutoShape 61"/>
          <p:cNvSpPr>
            <a:spLocks noChangeArrowheads="1"/>
          </p:cNvSpPr>
          <p:nvPr/>
        </p:nvSpPr>
        <p:spPr bwMode="auto">
          <a:xfrm>
            <a:off x="6550025" y="3224212"/>
            <a:ext cx="1800225" cy="731837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9525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zh-CN" sz="2000" b="1">
              <a:solidFill>
                <a:srgbClr val="9933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4027" y="322421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由學習者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自己設定</a:t>
            </a:r>
          </a:p>
        </p:txBody>
      </p:sp>
      <p:sp>
        <p:nvSpPr>
          <p:cNvPr id="7" name="矩形 6"/>
          <p:cNvSpPr/>
          <p:nvPr/>
        </p:nvSpPr>
        <p:spPr>
          <a:xfrm>
            <a:off x="487846" y="4005263"/>
            <a:ext cx="1831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目標必須明確、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可衡量，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若孩子的目標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太大，先別急著澆冷水，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可以放手讓他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試試看</a:t>
            </a:r>
          </a:p>
        </p:txBody>
      </p:sp>
      <p:sp>
        <p:nvSpPr>
          <p:cNvPr id="8" name="矩形 7"/>
          <p:cNvSpPr/>
          <p:nvPr/>
        </p:nvSpPr>
        <p:spPr>
          <a:xfrm>
            <a:off x="2696999" y="317426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詢問完成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目標作法</a:t>
            </a:r>
          </a:p>
        </p:txBody>
      </p:sp>
      <p:sp>
        <p:nvSpPr>
          <p:cNvPr id="9" name="矩形 8"/>
          <p:cNvSpPr/>
          <p:nvPr/>
        </p:nvSpPr>
        <p:spPr>
          <a:xfrm>
            <a:off x="2390140" y="4058045"/>
            <a:ext cx="2030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家長在引導孩子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規劃目標時，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也必須同時教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策略，例如條列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待辦事項、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時間管理等技巧</a:t>
            </a:r>
          </a:p>
        </p:txBody>
      </p:sp>
      <p:sp>
        <p:nvSpPr>
          <p:cNvPr id="10" name="矩形 9"/>
          <p:cNvSpPr/>
          <p:nvPr/>
        </p:nvSpPr>
        <p:spPr>
          <a:xfrm>
            <a:off x="4408046" y="3248164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天後，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和孩子一起檢視</a:t>
            </a:r>
          </a:p>
        </p:txBody>
      </p:sp>
      <p:sp>
        <p:nvSpPr>
          <p:cNvPr id="11" name="矩形 10"/>
          <p:cNvSpPr/>
          <p:nvPr/>
        </p:nvSpPr>
        <p:spPr>
          <a:xfrm>
            <a:off x="4459288" y="405804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孩子很容易擬超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過自己能力範圍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的目標，這時可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以引導他，透過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自己執行的經驗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讓他思考是否該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調節目標或策略</a:t>
            </a:r>
          </a:p>
        </p:txBody>
      </p:sp>
      <p:sp>
        <p:nvSpPr>
          <p:cNvPr id="12" name="矩形 11"/>
          <p:cNvSpPr/>
          <p:nvPr/>
        </p:nvSpPr>
        <p:spPr>
          <a:xfrm>
            <a:off x="6742252" y="317426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鼓勵角度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驗收成果</a:t>
            </a:r>
          </a:p>
        </p:txBody>
      </p:sp>
      <p:sp>
        <p:nvSpPr>
          <p:cNvPr id="13" name="矩形 12"/>
          <p:cNvSpPr/>
          <p:nvPr/>
        </p:nvSpPr>
        <p:spPr>
          <a:xfrm>
            <a:off x="6436165" y="4058045"/>
            <a:ext cx="2023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萬一未能達標，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可以請孩子回顧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自己用了哪些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方法，告訴他是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「方法」不對，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討論下次可以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如何改進</a:t>
            </a:r>
          </a:p>
        </p:txBody>
      </p:sp>
    </p:spTree>
    <p:extLst>
      <p:ext uri="{BB962C8B-B14F-4D97-AF65-F5344CB8AC3E}">
        <p14:creationId xmlns:p14="http://schemas.microsoft.com/office/powerpoint/2010/main" val="31544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755576" y="758707"/>
            <a:ext cx="894861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6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kumimoji="1" lang="zh-CN" altLang="en-US" sz="6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kumimoji="1" lang="zh-TW" altLang="en-US" sz="6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翻轉教育</a:t>
            </a:r>
            <a:r>
              <a:rPr kumimoji="1" lang="zh-CN" altLang="en-US" sz="6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”？</a:t>
            </a:r>
          </a:p>
        </p:txBody>
      </p:sp>
      <p:pic>
        <p:nvPicPr>
          <p:cNvPr id="3074" name="Picture 2" descr="https://tse1.mm.bing.net/th?id=OIP.HgM_54SIZZI3VGUmnQEJ0gEsD3&amp;pid=15.1&amp;P=0&amp;w=204&amp;h=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32403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4.mm.bing.net/th?id=OIP.TtsHHXsrJtRqFv6sP9PxKAEsEs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09" y="3744095"/>
            <a:ext cx="3456384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576" y="2057049"/>
            <a:ext cx="8948613" cy="9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SimSun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為什麼要推動</a:t>
            </a:r>
            <a:r>
              <a:rPr kumimoji="1" lang="zh-CN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kumimoji="1"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翻轉教育</a:t>
            </a:r>
            <a:r>
              <a:rPr kumimoji="1" lang="zh-CN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”？</a:t>
            </a:r>
          </a:p>
        </p:txBody>
      </p:sp>
    </p:spTree>
    <p:extLst>
      <p:ext uri="{BB962C8B-B14F-4D97-AF65-F5344CB8AC3E}">
        <p14:creationId xmlns:p14="http://schemas.microsoft.com/office/powerpoint/2010/main" val="289204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B0EBD8-EC46-443B-A49F-16350935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1554528"/>
            <a:ext cx="6172200" cy="71314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學習單元</a:t>
            </a:r>
            <a:r>
              <a:rPr lang="en-US" altLang="zh-TW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b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b="1" dirty="0">
                <a:solidFill>
                  <a:srgbClr val="FF0000"/>
                </a:solidFill>
                <a:latin typeface="+mj-ea"/>
              </a:rPr>
            </a:br>
            <a:endParaRPr lang="zh-TW" altLang="en-US" b="1" dirty="0">
              <a:latin typeface="+mj-ea"/>
            </a:endParaRPr>
          </a:p>
        </p:txBody>
      </p:sp>
      <p:sp>
        <p:nvSpPr>
          <p:cNvPr id="31747" name="內容版面配置區 2">
            <a:extLst>
              <a:ext uri="{FF2B5EF4-FFF2-40B4-BE49-F238E27FC236}">
                <a16:creationId xmlns:a16="http://schemas.microsoft.com/office/drawing/2014/main" id="{F586819E-8816-4D17-ACC1-B6FA4DFF96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1517" y="1945481"/>
            <a:ext cx="6874824" cy="32635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700" dirty="0">
                <a:solidFill>
                  <a:srgbClr val="FF0000"/>
                </a:solidFill>
                <a:latin typeface="文鼎中黑" pitchFamily="49" charset="-120"/>
                <a:ea typeface="文鼎中黑" pitchFamily="49" charset="-120"/>
              </a:rPr>
              <a:t>       </a:t>
            </a:r>
            <a:endParaRPr lang="en-US" altLang="zh-TW" sz="2700" dirty="0">
              <a:solidFill>
                <a:srgbClr val="FF0000"/>
              </a:solidFill>
              <a:latin typeface="文鼎中黑" pitchFamily="49" charset="-120"/>
              <a:ea typeface="文鼎中黑" pitchFamily="49" charset="-120"/>
            </a:endParaRPr>
          </a:p>
          <a:p>
            <a:pPr eaLnBrk="1" hangingPunct="1">
              <a:buFontTx/>
              <a:buNone/>
            </a:pPr>
            <a:endParaRPr lang="en-US" altLang="zh-TW" sz="2700" dirty="0">
              <a:solidFill>
                <a:srgbClr val="FF0000"/>
              </a:solidFill>
              <a:latin typeface="文鼎中黑" pitchFamily="49" charset="-120"/>
              <a:ea typeface="文鼎中黑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endParaRPr lang="zh-TW" altLang="en-US" sz="2700" b="1" dirty="0">
              <a:solidFill>
                <a:srgbClr val="99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95DB694-F3B3-4BDF-9D31-30F90471B07A}"/>
              </a:ext>
            </a:extLst>
          </p:cNvPr>
          <p:cNvSpPr txBox="1"/>
          <p:nvPr/>
        </p:nvSpPr>
        <p:spPr>
          <a:xfrm>
            <a:off x="3622055" y="4590323"/>
            <a:ext cx="4574286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各組討論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代表分享心得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30AB60-CC01-4C45-B5D6-C854D95E120C}"/>
              </a:ext>
            </a:extLst>
          </p:cNvPr>
          <p:cNvSpPr txBox="1"/>
          <p:nvPr/>
        </p:nvSpPr>
        <p:spPr>
          <a:xfrm>
            <a:off x="3173144" y="2861599"/>
            <a:ext cx="561662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你對孩子學習力的看法 </a:t>
            </a:r>
            <a:r>
              <a:rPr lang="en-US" altLang="zh-TW" sz="40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5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6B28E1-3A68-40F0-A43C-004F2E25B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1" y="2326018"/>
            <a:ext cx="2906295" cy="307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96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 hidden="1">
            <a:extLst>
              <a:ext uri="{FF2B5EF4-FFF2-40B4-BE49-F238E27FC236}">
                <a16:creationId xmlns:a16="http://schemas.microsoft.com/office/drawing/2014/main" id="{BF5EC4A9-AA0D-4517-B04C-60D80706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b="1">
                <a:solidFill>
                  <a:srgbClr val="7030A0"/>
                </a:solidFill>
              </a:rPr>
              <a:t>成功密碼</a:t>
            </a:r>
            <a:br>
              <a:rPr lang="zh-TW" altLang="en-US" b="1">
                <a:solidFill>
                  <a:srgbClr val="7030A0"/>
                </a:solidFill>
              </a:rPr>
            </a:br>
            <a:endParaRPr lang="zh-TW" altLang="en-US" b="1">
              <a:solidFill>
                <a:srgbClr val="7030A0"/>
              </a:solidFill>
            </a:endParaRPr>
          </a:p>
        </p:txBody>
      </p:sp>
      <p:pic>
        <p:nvPicPr>
          <p:cNvPr id="21507" name="圖片 2">
            <a:extLst>
              <a:ext uri="{FF2B5EF4-FFF2-40B4-BE49-F238E27FC236}">
                <a16:creationId xmlns:a16="http://schemas.microsoft.com/office/drawing/2014/main" id="{99E55935-E303-4F09-BE60-FA1EA0C2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548680"/>
            <a:ext cx="3078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扎根品格力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1845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569840" y="4704656"/>
            <a:ext cx="6458544" cy="181588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紀律差            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責　任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　貌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6.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過分自大或缺乏自信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耐挫力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7.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自我中心</a:t>
            </a:r>
          </a:p>
          <a:p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動機弱化        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父母錯誤示範</a:t>
            </a:r>
          </a:p>
        </p:txBody>
      </p:sp>
    </p:spTree>
    <p:extLst>
      <p:ext uri="{BB962C8B-B14F-4D97-AF65-F5344CB8AC3E}">
        <p14:creationId xmlns:p14="http://schemas.microsoft.com/office/powerpoint/2010/main" val="29072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新增資料夾\IMG005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120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IMG003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96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新增資料夾\IMG006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7344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SC00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344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DSC0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6489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7152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557808"/>
            <a:ext cx="7772400" cy="114300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品格力的重要性</a:t>
            </a:r>
            <a:b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itchFamily="2" charset="-79"/>
              </a:rPr>
            </a:b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2152650" cy="3024336"/>
          </a:xfrm>
        </p:spPr>
      </p:pic>
      <p:pic>
        <p:nvPicPr>
          <p:cNvPr id="1026" name="Picture 2" descr="http://ts4.mm.bing.net/th?id=H.4921428083540383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556792"/>
            <a:ext cx="237626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id=H.5031482273564517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2322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115616" y="476530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王永慶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777684" y="476201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張榮發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550495" y="476201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楊利偉</a:t>
            </a:r>
          </a:p>
        </p:txBody>
      </p:sp>
      <p:sp>
        <p:nvSpPr>
          <p:cNvPr id="8" name="矩形 7"/>
          <p:cNvSpPr/>
          <p:nvPr/>
        </p:nvSpPr>
        <p:spPr>
          <a:xfrm>
            <a:off x="611560" y="5589240"/>
            <a:ext cx="839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有才無德不可用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，有德無才可用矣</a:t>
            </a:r>
            <a:r>
              <a:rPr lang="zh-TW" altLang="en-US" sz="4000" b="1" dirty="0">
                <a:solidFill>
                  <a:srgbClr val="C00000"/>
                </a:solidFill>
                <a:latin typeface="+mj-ea"/>
                <a:ea typeface="+mj-ea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48710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548680"/>
            <a:ext cx="83346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翻轉教育</a:t>
            </a:r>
            <a:endParaRPr lang="en-US" altLang="zh-TW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（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Flipped Classroom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即是為國際間教育工作者所關注的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新興教學模式</a:t>
            </a:r>
            <a:r>
              <a:rPr lang="zh-TW" altLang="en-US" sz="44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562434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1331640" y="764704"/>
            <a:ext cx="72723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○"/>
              <a:defRPr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 b="1" dirty="0">
                <a:solidFill>
                  <a:srgbClr val="410EC0"/>
                </a:solidFill>
                <a:latin typeface="微軟正黑體" panose="020B0604030504040204" pitchFamily="34" charset="-120"/>
              </a:rPr>
              <a:t>企業徵才的四大條件</a:t>
            </a:r>
            <a:endParaRPr lang="en-US" altLang="zh-TW" sz="5400" b="1" dirty="0">
              <a:solidFill>
                <a:srgbClr val="410EC0"/>
              </a:solidFill>
              <a:latin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5400" b="1" dirty="0">
              <a:solidFill>
                <a:srgbClr val="410EC0"/>
              </a:solidFill>
              <a:latin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 b="1" dirty="0">
                <a:latin typeface="微軟正黑體" panose="020B0604030504040204" pitchFamily="34" charset="-120"/>
              </a:rPr>
              <a:t>一、視野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 b="1" dirty="0">
                <a:latin typeface="微軟正黑體" panose="020B0604030504040204" pitchFamily="34" charset="-120"/>
              </a:rPr>
              <a:t>二、</a:t>
            </a:r>
            <a:r>
              <a:rPr lang="zh-TW" altLang="en-US" sz="6600" b="1" i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品德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 b="1" dirty="0">
                <a:latin typeface="微軟正黑體" panose="020B0604030504040204" pitchFamily="34" charset="-120"/>
              </a:rPr>
              <a:t>三、創意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 b="1" dirty="0">
                <a:latin typeface="微軟正黑體" panose="020B0604030504040204" pitchFamily="34" charset="-120"/>
              </a:rPr>
              <a:t>四、語言</a:t>
            </a:r>
          </a:p>
        </p:txBody>
      </p:sp>
      <p:pic>
        <p:nvPicPr>
          <p:cNvPr id="15362" name="Picture 2" descr="https://tse4.mm.bing.net/th?id=OIP.AShwuS4sKL5pmzCnm7iaUAEcEs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17" y="2507560"/>
            <a:ext cx="3240360" cy="346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03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2.fafa01.com/uploads/d2/a/326222/15048517181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1"/>
            <a:ext cx="3573089" cy="32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s2.fafa01.com/uploads/d2/a/326222/150485172757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744416" cy="32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64279" y="1556792"/>
            <a:ext cx="80858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被慣壞的屁孩大鬧超商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戳茶葉蛋、戳關東煮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把夾子丟進鍋子裡搞破壞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333317"/>
            <a:ext cx="7343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超商店員「狠揍屁孩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拳」慘遭開除</a:t>
            </a:r>
          </a:p>
        </p:txBody>
      </p:sp>
    </p:spTree>
    <p:extLst>
      <p:ext uri="{BB962C8B-B14F-4D97-AF65-F5344CB8AC3E}">
        <p14:creationId xmlns:p14="http://schemas.microsoft.com/office/powerpoint/2010/main" val="38846369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2.ettoday.net/images/195/d195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7" y="260648"/>
            <a:ext cx="432048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2.ettoday.net/images/195/d1958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7" y="3550714"/>
            <a:ext cx="432048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904003" y="94558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戴著眼鏡的小朋友，今年才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歲，公車上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扶著欄杆搖搖晃晃</a:t>
            </a:r>
          </a:p>
        </p:txBody>
      </p:sp>
      <p:sp>
        <p:nvSpPr>
          <p:cNvPr id="4" name="矩形 3"/>
          <p:cNvSpPr/>
          <p:nvPr/>
        </p:nvSpPr>
        <p:spPr>
          <a:xfrm>
            <a:off x="4931770" y="4149080"/>
            <a:ext cx="341632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藍衣男子不滿，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認為不需要讓座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歲小孩</a:t>
            </a:r>
          </a:p>
        </p:txBody>
      </p:sp>
    </p:spTree>
    <p:extLst>
      <p:ext uri="{BB962C8B-B14F-4D97-AF65-F5344CB8AC3E}">
        <p14:creationId xmlns:p14="http://schemas.microsoft.com/office/powerpoint/2010/main" val="1765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... 李 國榮 說 整個 過程 陳 樹 菊 毫不 知情 三月 五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852539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字方塊 4"/>
          <p:cNvSpPr txBox="1">
            <a:spLocks noChangeArrowheads="1"/>
          </p:cNvSpPr>
          <p:nvPr/>
        </p:nvSpPr>
        <p:spPr bwMode="auto">
          <a:xfrm>
            <a:off x="4427984" y="4869160"/>
            <a:ext cx="43396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陳樹菊</a:t>
            </a:r>
            <a:r>
              <a:rPr lang="zh-TW" altLang="en-US" sz="3600" b="1" dirty="0">
                <a:solidFill>
                  <a:srgbClr val="410EC0"/>
                </a:solidFill>
                <a:latin typeface="微軟正黑體" pitchFamily="34" charset="-120"/>
                <a:ea typeface="微軟正黑體" pitchFamily="34" charset="-120"/>
              </a:rPr>
              <a:t>賣菜的微薄</a:t>
            </a:r>
            <a:endParaRPr lang="en-US" altLang="zh-TW" sz="3600" b="1" dirty="0">
              <a:solidFill>
                <a:srgbClr val="410E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>
                <a:solidFill>
                  <a:srgbClr val="410EC0"/>
                </a:solidFill>
                <a:latin typeface="微軟正黑體" pitchFamily="34" charset="-120"/>
                <a:ea typeface="微軟正黑體" pitchFamily="34" charset="-120"/>
              </a:rPr>
              <a:t>收入捐出去幫助貧困</a:t>
            </a:r>
            <a:endParaRPr lang="en-US" altLang="zh-TW" sz="3600" b="1" dirty="0">
              <a:solidFill>
                <a:srgbClr val="410E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>
                <a:solidFill>
                  <a:srgbClr val="410EC0"/>
                </a:solidFill>
                <a:latin typeface="微軟正黑體" pitchFamily="34" charset="-120"/>
                <a:ea typeface="微軟正黑體" pitchFamily="34" charset="-120"/>
              </a:rPr>
              <a:t>兒童或蓋圖書館</a:t>
            </a:r>
            <a:endParaRPr kumimoji="0" lang="zh-TW" altLang="en-US" sz="3600" b="1" dirty="0">
              <a:solidFill>
                <a:srgbClr val="410E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11960" y="3150177"/>
            <a:ext cx="3168650" cy="15843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感恩的心</a:t>
            </a:r>
          </a:p>
        </p:txBody>
      </p:sp>
      <p:pic>
        <p:nvPicPr>
          <p:cNvPr id="23554" name="Picture 2" descr="https://cdn2.ettoday.net/images/1476/d14760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03244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00359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胡瓜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好有愛心！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下廚餵</a:t>
            </a:r>
            <a:r>
              <a:rPr lang="en-US" altLang="zh-TW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歲獨居奶奶　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en-US" altLang="zh-TW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年公益沒停過</a:t>
            </a:r>
          </a:p>
        </p:txBody>
      </p:sp>
    </p:spTree>
    <p:extLst>
      <p:ext uri="{BB962C8B-B14F-4D97-AF65-F5344CB8AC3E}">
        <p14:creationId xmlns:p14="http://schemas.microsoft.com/office/powerpoint/2010/main" val="40612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B0EBD8-EC46-443B-A49F-16350935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1554528"/>
            <a:ext cx="6172200" cy="71314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學習單元</a:t>
            </a:r>
            <a:r>
              <a:rPr lang="en-US" altLang="zh-TW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br>
              <a:rPr lang="zh-TW" altLang="en-US" sz="4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b="1" dirty="0">
                <a:solidFill>
                  <a:srgbClr val="FF0000"/>
                </a:solidFill>
                <a:latin typeface="+mj-ea"/>
              </a:rPr>
            </a:br>
            <a:endParaRPr lang="zh-TW" altLang="en-US" b="1" dirty="0">
              <a:latin typeface="+mj-ea"/>
            </a:endParaRPr>
          </a:p>
        </p:txBody>
      </p:sp>
      <p:sp>
        <p:nvSpPr>
          <p:cNvPr id="31747" name="內容版面配置區 2">
            <a:extLst>
              <a:ext uri="{FF2B5EF4-FFF2-40B4-BE49-F238E27FC236}">
                <a16:creationId xmlns:a16="http://schemas.microsoft.com/office/drawing/2014/main" id="{F586819E-8816-4D17-ACC1-B6FA4DFF96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1517" y="1945481"/>
            <a:ext cx="6874824" cy="32635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700" dirty="0">
                <a:solidFill>
                  <a:srgbClr val="FF0000"/>
                </a:solidFill>
                <a:latin typeface="文鼎中黑" pitchFamily="49" charset="-120"/>
                <a:ea typeface="文鼎中黑" pitchFamily="49" charset="-120"/>
              </a:rPr>
              <a:t>       </a:t>
            </a:r>
            <a:endParaRPr lang="en-US" altLang="zh-TW" sz="2700" dirty="0">
              <a:solidFill>
                <a:srgbClr val="FF0000"/>
              </a:solidFill>
              <a:latin typeface="文鼎中黑" pitchFamily="49" charset="-120"/>
              <a:ea typeface="文鼎中黑" pitchFamily="49" charset="-120"/>
            </a:endParaRPr>
          </a:p>
          <a:p>
            <a:pPr eaLnBrk="1" hangingPunct="1">
              <a:buFontTx/>
              <a:buNone/>
            </a:pPr>
            <a:endParaRPr lang="en-US" altLang="zh-TW" sz="2700" dirty="0">
              <a:solidFill>
                <a:srgbClr val="FF0000"/>
              </a:solidFill>
              <a:latin typeface="文鼎中黑" pitchFamily="49" charset="-120"/>
              <a:ea typeface="文鼎中黑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endParaRPr lang="zh-TW" altLang="en-US" sz="2700" b="1" dirty="0">
              <a:solidFill>
                <a:srgbClr val="99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95DB694-F3B3-4BDF-9D31-30F90471B07A}"/>
              </a:ext>
            </a:extLst>
          </p:cNvPr>
          <p:cNvSpPr txBox="1"/>
          <p:nvPr/>
        </p:nvSpPr>
        <p:spPr>
          <a:xfrm>
            <a:off x="3622055" y="4590323"/>
            <a:ext cx="4574286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各組討論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代表分享心得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30AB60-CC01-4C45-B5D6-C854D95E120C}"/>
              </a:ext>
            </a:extLst>
          </p:cNvPr>
          <p:cNvSpPr txBox="1"/>
          <p:nvPr/>
        </p:nvSpPr>
        <p:spPr>
          <a:xfrm>
            <a:off x="3174126" y="2729439"/>
            <a:ext cx="563294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你對孩子品格力的看法 </a:t>
            </a:r>
            <a:r>
              <a:rPr lang="en-US" altLang="zh-TW" sz="40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5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6B28E1-3A68-40F0-A43C-004F2E25B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1" y="2326018"/>
            <a:ext cx="2906295" cy="307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68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40152" y="1404351"/>
            <a:ext cx="2236510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410EC0"/>
                </a:solidFill>
                <a:latin typeface="新細明體"/>
                <a:ea typeface="新細明體"/>
              </a:rPr>
              <a:t>◆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拖地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新細明體"/>
              </a:rPr>
              <a:t>◆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洗碗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新細明體"/>
              </a:rPr>
              <a:t>◆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擦窗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新細明體"/>
              </a:rPr>
              <a:t>◆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擦桌子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新細明體"/>
              </a:rPr>
              <a:t>◆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倒垃圾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新細明體"/>
              </a:rPr>
              <a:t>◆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洗衣服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新細明體"/>
              </a:rPr>
              <a:t>◆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曬衣服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新細明體"/>
              </a:rPr>
              <a:t>◆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摺衣服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新細明體"/>
              </a:rPr>
              <a:t>◆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整理家務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410EC0"/>
                </a:solidFill>
                <a:latin typeface="新細明體"/>
              </a:rPr>
              <a:t>◆</a:t>
            </a:r>
            <a:r>
              <a:rPr lang="zh-TW" altLang="en-US" sz="32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修理物品</a:t>
            </a:r>
            <a:endParaRPr lang="en-US" altLang="zh-TW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60590" y="260648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從做家事學品德</a:t>
            </a:r>
          </a:p>
        </p:txBody>
      </p:sp>
      <p:pic>
        <p:nvPicPr>
          <p:cNvPr id="18434" name="Picture 2" descr="https://tse4.mm.bing.net/th?id=OIP.C9YTJ5eYfFj6I_JFV2URHAHaEP&amp;pid=15.1&amp;P=0&amp;w=306&amp;h=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0" y="1354124"/>
            <a:ext cx="3960440" cy="265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tse4.mm.bing.net/th?id=OIP.0TIKZIVNsTXVjLv9GqTr4AHaD2&amp;pid=15.1&amp;P=0&amp;w=306&amp;h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0" y="4221088"/>
            <a:ext cx="39229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35270" y="3436258"/>
            <a:ext cx="3960440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你的孩子會做</a:t>
            </a:r>
            <a:endParaRPr lang="en-US" altLang="zh-TW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哪些家事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0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CCC6A-5D78-4D45-9DA6-55C135A31983}" type="slidenum">
              <a:rPr lang="en-US" altLang="zh-TW"/>
              <a:pPr/>
              <a:t>66</a:t>
            </a:fld>
            <a:endParaRPr lang="en-US" altLang="zh-TW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6477000" cy="990600"/>
          </a:xfrm>
        </p:spPr>
        <p:txBody>
          <a:bodyPr/>
          <a:lstStyle/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生活的基本禮貌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755" y="1916832"/>
            <a:ext cx="83820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遵守諾言，尤其是與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有關的諾言。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走路靠邊行走。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排隊等候。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照顧弱勢者。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遵守法令規定。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留意自己正在做的事，一心多用是</a:t>
            </a:r>
            <a:endParaRPr lang="en-US" altLang="zh-TW" sz="36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禮貌之敵。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多數時候閉上嘴巴。</a:t>
            </a:r>
          </a:p>
        </p:txBody>
      </p:sp>
    </p:spTree>
    <p:extLst>
      <p:ext uri="{BB962C8B-B14F-4D97-AF65-F5344CB8AC3E}">
        <p14:creationId xmlns:p14="http://schemas.microsoft.com/office/powerpoint/2010/main" val="39180461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21A5F-6D28-4293-B903-7196C6BEDA3F}" type="slidenum">
              <a:rPr lang="en-US" altLang="zh-TW"/>
              <a:pPr/>
              <a:t>67</a:t>
            </a:fld>
            <a:endParaRPr lang="en-US" altLang="zh-TW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477000" cy="990600"/>
          </a:xfrm>
        </p:spPr>
        <p:txBody>
          <a:bodyPr/>
          <a:lstStyle/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生活的基本禮貌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8382000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尊重他人的意願，顧慮對方的感受。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常將請、謝謝、對不起等禮貌用語</a:t>
            </a:r>
            <a:endParaRPr lang="en-US" altLang="zh-TW" sz="3600" b="1" dirty="0">
              <a:solidFill>
                <a:srgbClr val="410E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掛在嘴邊。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出於誠意地問候他人。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在公共場合講話時放低音量。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不侵犯他人隱私。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不隨意亂丟垃圾。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rgbClr val="410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講手機時注意場合並降低音量。</a:t>
            </a:r>
          </a:p>
        </p:txBody>
      </p:sp>
    </p:spTree>
    <p:extLst>
      <p:ext uri="{BB962C8B-B14F-4D97-AF65-F5344CB8AC3E}">
        <p14:creationId xmlns:p14="http://schemas.microsoft.com/office/powerpoint/2010/main" val="41638759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539552" y="404664"/>
            <a:ext cx="38528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文鼎中黑" pitchFamily="49" charset="-120"/>
                <a:ea typeface="文鼎中黑" pitchFamily="49" charset="-120"/>
              </a:rPr>
              <a:t>結語</a:t>
            </a:r>
            <a:br>
              <a:rPr lang="zh-TW" altLang="en-US" sz="4800" b="1" dirty="0">
                <a:solidFill>
                  <a:srgbClr val="FF0000"/>
                </a:solidFill>
                <a:latin typeface="文鼎中黑" pitchFamily="49" charset="-120"/>
                <a:ea typeface="文鼎中黑" pitchFamily="49" charset="-120"/>
              </a:rPr>
            </a:br>
            <a:endParaRPr lang="zh-TW" altLang="en-US" sz="4800" b="1" dirty="0">
              <a:solidFill>
                <a:srgbClr val="FF0000"/>
              </a:solidFill>
              <a:latin typeface="文鼎中黑" pitchFamily="49" charset="-120"/>
              <a:ea typeface="文鼎中黑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292494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未來學習的特色包括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  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主動、社群、終身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未來學校也許會消失，也可說無所不在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未來的孩子不只要適應未來，還要創造未來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27784" y="1314083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翻轉思維，為現況找定位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標題 1">
            <a:extLst>
              <a:ext uri="{FF2B5EF4-FFF2-40B4-BE49-F238E27FC236}">
                <a16:creationId xmlns:a16="http://schemas.microsoft.com/office/drawing/2014/main" id="{57C9CEB0-5144-4E68-96A2-33E00FB2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45" y="678109"/>
            <a:ext cx="7537668" cy="527447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zh-TW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QA</a:t>
            </a:r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疑難問題解答</a:t>
            </a:r>
          </a:p>
        </p:txBody>
      </p:sp>
      <p:pic>
        <p:nvPicPr>
          <p:cNvPr id="169987" name="內容版面配置區 3">
            <a:extLst>
              <a:ext uri="{FF2B5EF4-FFF2-40B4-BE49-F238E27FC236}">
                <a16:creationId xmlns:a16="http://schemas.microsoft.com/office/drawing/2014/main" id="{5CB8DAB5-1551-4AAF-AF5B-65F8FF0BD2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2544" y="2204864"/>
            <a:ext cx="3281869" cy="3816424"/>
          </a:xfrm>
        </p:spPr>
      </p:pic>
      <p:pic>
        <p:nvPicPr>
          <p:cNvPr id="169988" name="圖片 5">
            <a:extLst>
              <a:ext uri="{FF2B5EF4-FFF2-40B4-BE49-F238E27FC236}">
                <a16:creationId xmlns:a16="http://schemas.microsoft.com/office/drawing/2014/main" id="{E4359862-85CD-4A98-BA6E-18858DBF6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6" y="2204864"/>
            <a:ext cx="371525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0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認識翻轉教育 </a:t>
            </a:r>
          </a:p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43608" y="2204864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這個概念源起於</a:t>
            </a:r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年，美國科羅拉多州洛磯山林地公園高中</a:t>
            </a:r>
          </a:p>
          <a:p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Woodland Park High School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兩位化學老師貝格曼（</a:t>
            </a:r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Jonathan Bergmann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）與山森（</a:t>
            </a:r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Aaron </a:t>
            </a:r>
            <a:r>
              <a:rPr lang="en-US" altLang="zh-TW" sz="2800" b="1" dirty="0" err="1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Sams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），為解決學生缺課問題並進行補救教學，於是先錄製影片上</a:t>
            </a:r>
          </a:p>
          <a:p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傳至 </a:t>
            </a:r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，讓學生自己上網自學；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課堂上則增加與學生的互動，或解惑、或實驗，啟動了翻轉教室濫觴。 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07705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>
            <a:extLst>
              <a:ext uri="{FF2B5EF4-FFF2-40B4-BE49-F238E27FC236}">
                <a16:creationId xmlns:a16="http://schemas.microsoft.com/office/drawing/2014/main" id="{0EE5417F-ECED-4933-851E-BD365844D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6545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矩形 1">
            <a:extLst>
              <a:ext uri="{FF2B5EF4-FFF2-40B4-BE49-F238E27FC236}">
                <a16:creationId xmlns:a16="http://schemas.microsoft.com/office/drawing/2014/main" id="{10DF81A5-FDE0-47F3-A04F-E15144281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710" y="692696"/>
            <a:ext cx="4916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課後心得分享</a:t>
            </a:r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EA645B16-50CF-45B9-8ACF-405F9A8F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6" y="1844824"/>
            <a:ext cx="394253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6127750" y="3155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 type="oval" w="med" len="med"/>
          </a:ln>
        </p:spPr>
        <p:txBody>
          <a:bodyPr lIns="91404" tIns="45703" rIns="91404" bIns="45703"/>
          <a:lstStyle/>
          <a:p>
            <a:endParaRPr lang="zh-TW" alt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115616" y="1916832"/>
            <a:ext cx="5086350" cy="110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>
            <a:spAutoFit/>
          </a:bodyPr>
          <a:lstStyle/>
          <a:p>
            <a:pPr algn="ctr"/>
            <a:r>
              <a:rPr lang="en-US" altLang="zh-TW" sz="6600" b="1" dirty="0">
                <a:solidFill>
                  <a:srgbClr val="FF0000"/>
                </a:solidFill>
              </a:rPr>
              <a:t>Thank </a:t>
            </a:r>
            <a:r>
              <a:rPr lang="zh-TW" altLang="en-US" sz="6600" b="1" dirty="0">
                <a:solidFill>
                  <a:srgbClr val="FF0000"/>
                </a:solidFill>
              </a:rPr>
              <a:t>   </a:t>
            </a:r>
            <a:r>
              <a:rPr lang="en-US" altLang="zh-TW" sz="6600" b="1" dirty="0">
                <a:solidFill>
                  <a:srgbClr val="FF0000"/>
                </a:solidFill>
              </a:rPr>
              <a:t> you</a:t>
            </a:r>
          </a:p>
        </p:txBody>
      </p:sp>
      <p:pic>
        <p:nvPicPr>
          <p:cNvPr id="51205" name="Picture 5" descr="!cid_000901c42f8f$9de42560$0501000a@LocalHos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905" y="620688"/>
            <a:ext cx="28438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-20400" y="4472580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atin typeface="黑体" pitchFamily="49" charset="-122"/>
                <a:ea typeface="文鼎中黑" pitchFamily="49" charset="-120"/>
              </a:rPr>
              <a:t>感謝大家熱情參與！</a:t>
            </a:r>
          </a:p>
          <a:p>
            <a:pPr algn="ctr"/>
            <a:r>
              <a:rPr lang="zh-TW" altLang="en-US" sz="3200" b="1" dirty="0">
                <a:latin typeface="黑体" pitchFamily="49" charset="-122"/>
                <a:ea typeface="文鼎中黑" pitchFamily="49" charset="-120"/>
              </a:rPr>
              <a:t>        課後落實執行所學，必有收穫</a:t>
            </a:r>
            <a:r>
              <a:rPr lang="zh-TW" altLang="en-US" sz="3200" dirty="0">
                <a:latin typeface="黑体" pitchFamily="49" charset="-122"/>
                <a:ea typeface="文鼎中黑" pitchFamily="49" charset="-120"/>
              </a:rPr>
              <a:t>！</a:t>
            </a:r>
            <a:endParaRPr lang="zh-TW" altLang="en-US" sz="32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213285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是完全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針對學生學習所設計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的教學法，</a:t>
            </a:r>
            <a:endParaRPr lang="en-US" altLang="zh-TW" sz="36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真正訓練學生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自「學」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36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「思」考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歸納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36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表「達」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  <a:r>
              <a:rPr lang="zh-TW" altLang="en-US"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等等能力，最終以培養學生一輩子帶得走的能力。</a:t>
            </a:r>
          </a:p>
        </p:txBody>
      </p:sp>
      <p:sp>
        <p:nvSpPr>
          <p:cNvPr id="3" name="矩形 2"/>
          <p:cNvSpPr/>
          <p:nvPr/>
        </p:nvSpPr>
        <p:spPr>
          <a:xfrm>
            <a:off x="2286000" y="476672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翻轉教育的理念</a:t>
            </a:r>
          </a:p>
        </p:txBody>
      </p:sp>
    </p:spTree>
    <p:extLst>
      <p:ext uri="{BB962C8B-B14F-4D97-AF65-F5344CB8AC3E}">
        <p14:creationId xmlns:p14="http://schemas.microsoft.com/office/powerpoint/2010/main" val="219078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908720"/>
            <a:ext cx="73448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「翻轉教室」不是</a:t>
            </a:r>
            <a:r>
              <a:rPr lang="en-US" altLang="zh-TW" sz="4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  <a:p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線上影片的同義詞。多數人以為翻轉教室就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是影片，翻轉教室其實最重要的，是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師生面 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對面的時候，進行有意義的互動與學習活動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翻轉教室不是：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以影片取代教師。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沒有結構的學習。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整門課都在觀看電腦螢幕。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學生孤立的學習。</a:t>
            </a:r>
          </a:p>
        </p:txBody>
      </p:sp>
    </p:spTree>
    <p:extLst>
      <p:ext uri="{BB962C8B-B14F-4D97-AF65-F5344CB8AC3E}">
        <p14:creationId xmlns:p14="http://schemas.microsoft.com/office/powerpoint/2010/main" val="262024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</TotalTime>
  <Words>3844</Words>
  <Application>Microsoft Office PowerPoint</Application>
  <PresentationFormat>如螢幕大小 (4:3)</PresentationFormat>
  <Paragraphs>530</Paragraphs>
  <Slides>71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71</vt:i4>
      </vt:variant>
    </vt:vector>
  </HeadingPairs>
  <TitlesOfParts>
    <vt:vector size="72" baseType="lpstr">
      <vt:lpstr>Office 佈景主題</vt:lpstr>
      <vt:lpstr>從世界的翻轉看孩子的教育</vt:lpstr>
      <vt:lpstr>從世界的翻轉看孩子的教育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學習單元---分組討論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學習單元---分組討論  </vt:lpstr>
      <vt:lpstr>PowerPoint 簡報</vt:lpstr>
      <vt:lpstr>PowerPoint 簡報</vt:lpstr>
      <vt:lpstr>對下一代的憂慮 </vt:lpstr>
      <vt:lpstr>讓孩子自然適性的發展成長 </vt:lpstr>
      <vt:lpstr>PowerPoint 簡報</vt:lpstr>
      <vt:lpstr>PowerPoint 簡報</vt:lpstr>
      <vt:lpstr>孩子未來須具備的深度能力</vt:lpstr>
      <vt:lpstr>PowerPoint 簡報</vt:lpstr>
      <vt:lpstr>PowerPoint 簡報</vt:lpstr>
      <vt:lpstr>PowerPoint 簡報</vt:lpstr>
      <vt:lpstr>PowerPoint 簡報</vt:lpstr>
      <vt:lpstr> 強化閱讀深度與廣度 </vt:lpstr>
      <vt:lpstr>PowerPoint 簡報</vt:lpstr>
      <vt:lpstr>PowerPoint 簡報</vt:lpstr>
      <vt:lpstr>12年國教各科精熟準備秘訣 </vt:lpstr>
      <vt:lpstr>PowerPoint 簡報</vt:lpstr>
      <vt:lpstr>學習單元---分組討論  </vt:lpstr>
      <vt:lpstr>成功密碼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品格力的重要性 </vt:lpstr>
      <vt:lpstr>PowerPoint 簡報</vt:lpstr>
      <vt:lpstr>PowerPoint 簡報</vt:lpstr>
      <vt:lpstr>PowerPoint 簡報</vt:lpstr>
      <vt:lpstr>PowerPoint 簡報</vt:lpstr>
      <vt:lpstr>學習單元---分組討論  </vt:lpstr>
      <vt:lpstr>PowerPoint 簡報</vt:lpstr>
      <vt:lpstr>生活的基本禮貌(一)</vt:lpstr>
      <vt:lpstr>生活的基本禮貌(二)</vt:lpstr>
      <vt:lpstr>PowerPoint 簡報</vt:lpstr>
      <vt:lpstr>QA時間…疑難問題解答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台北市親職教育協會</dc:title>
  <dc:creator>ACER</dc:creator>
  <cp:lastModifiedBy>世勳 王</cp:lastModifiedBy>
  <cp:revision>118</cp:revision>
  <dcterms:created xsi:type="dcterms:W3CDTF">2013-03-22T06:39:10Z</dcterms:created>
  <dcterms:modified xsi:type="dcterms:W3CDTF">2021-09-12T04:15:54Z</dcterms:modified>
</cp:coreProperties>
</file>